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1ACBB52-6E5B-4604-816A-4A99A99D1943}">
  <a:tblStyle styleId="{F1ACBB52-6E5B-4604-816A-4A99A99D194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2" d="100"/>
          <a:sy n="142" d="100"/>
        </p:scale>
        <p:origin x="-57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180546881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28600" rtl="0">
              <a:spcBef>
                <a:spcPts val="0"/>
              </a:spcBef>
            </a:pPr>
            <a:r>
              <a:rPr lang="en"/>
              <a:t>Overlaying the right layers?</a:t>
            </a:r>
          </a:p>
          <a:p>
            <a:pPr marL="457200" lvl="0" indent="-228600" rtl="0">
              <a:spcBef>
                <a:spcPts val="0"/>
              </a:spcBef>
            </a:pPr>
            <a:r>
              <a:rPr lang="en"/>
              <a:t>Right weights?</a:t>
            </a:r>
          </a:p>
          <a:p>
            <a:pPr marL="914400" lvl="1" indent="-228600" rtl="0">
              <a:spcBef>
                <a:spcPts val="0"/>
              </a:spcBef>
            </a:pPr>
            <a:r>
              <a:rPr lang="en"/>
              <a:t>And how to flag conflicts with alternatives</a:t>
            </a:r>
          </a:p>
          <a:p>
            <a:pPr marL="457200" lvl="0" indent="-228600">
              <a:spcBef>
                <a:spcPts val="0"/>
              </a:spcBef>
            </a:pPr>
            <a:r>
              <a:rPr lang="en"/>
              <a:t>Equal weights = naive approach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Use sliders or upload table with weights. This is using R Shiny.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Rescale each layer [0-1], then multiply weights and add</a:t>
            </a:r>
          </a:p>
          <a:p>
            <a:pPr lvl="0">
              <a:spcBef>
                <a:spcPts val="0"/>
              </a:spcBef>
              <a:buNone/>
            </a:pPr>
            <a:r>
              <a:rPr lang="en"/>
              <a:t>And how this relates to competing ocean uses:</a:t>
            </a:r>
          </a:p>
          <a:p>
            <a:pPr marL="457200" lvl="0" indent="-228600" rtl="0">
              <a:spcBef>
                <a:spcPts val="0"/>
              </a:spcBef>
            </a:pPr>
            <a:r>
              <a:rPr lang="en"/>
              <a:t>Species synthesis: take many species distribution layers and combine into overall sensitivity so columns are renewable energy (not human impact)</a:t>
            </a:r>
          </a:p>
          <a:p>
            <a:pPr marL="457200" lvl="0" indent="-228600">
              <a:spcBef>
                <a:spcPts val="0"/>
              </a:spcBef>
            </a:pPr>
            <a:r>
              <a:rPr lang="en"/>
              <a:t>Ocean use conflict: evaluate ocean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28600" rtl="0">
              <a:spcBef>
                <a:spcPts val="0"/>
              </a:spcBef>
            </a:pPr>
            <a:r>
              <a:rPr lang="en"/>
              <a:t>Decision support vs decision making system</a:t>
            </a:r>
          </a:p>
          <a:p>
            <a:pPr marL="457200" lvl="0" indent="-228600">
              <a:spcBef>
                <a:spcPts val="0"/>
              </a:spcBef>
            </a:pPr>
            <a:r>
              <a:rPr lang="en"/>
              <a:t>Evaluate tradeoffs between competing ocean uses in variable space (ea on own axes) and as a map, or even a timeseries (months of year).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04800" rtl="0">
              <a:spcBef>
                <a:spcPts val="0"/>
              </a:spcBef>
              <a:buSzPct val="100000"/>
              <a:buChar char="-"/>
            </a:pPr>
            <a:r>
              <a:rPr lang="en" sz="1200"/>
              <a:t>Industry organizations—including the International Cable Protection Committee (“ICPC”) and the North American Submarine Cable Association (“NASCA”) have developed and/or endorsed recommendations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28600" rtl="0">
              <a:spcBef>
                <a:spcPts val="0"/>
              </a:spcBef>
            </a:pPr>
            <a:r>
              <a:rPr lang="en"/>
              <a:t>Derived new data layer from existing, risk to industry, energy resource, </a:t>
            </a:r>
          </a:p>
          <a:p>
            <a:pPr marL="457200" lvl="0" indent="-228600">
              <a:spcBef>
                <a:spcPts val="0"/>
              </a:spcBef>
            </a:pPr>
            <a:r>
              <a:rPr lang="en"/>
              <a:t>Table of regions w/ energy use; plots of use with depth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42900" rtl="0">
              <a:lnSpc>
                <a:spcPct val="115000"/>
              </a:lnSpc>
              <a:spcBef>
                <a:spcPts val="0"/>
              </a:spcBef>
              <a:spcAft>
                <a:spcPts val="1600"/>
              </a:spcAft>
              <a:buClr>
                <a:schemeClr val="dk2"/>
              </a:buClr>
              <a:buSzPct val="100000"/>
            </a:pPr>
            <a:r>
              <a:rPr lang="en" sz="1800">
                <a:solidFill>
                  <a:schemeClr val="dk2"/>
                </a:solidFill>
              </a:rPr>
              <a:t>(NIMBy)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28600" rtl="0">
              <a:spcBef>
                <a:spcPts val="0"/>
              </a:spcBef>
            </a:pPr>
            <a:r>
              <a:rPr lang="en"/>
              <a:t>Not just a report</a:t>
            </a:r>
          </a:p>
          <a:p>
            <a:pPr marL="457200" lvl="0" indent="-228600">
              <a:spcBef>
                <a:spcPts val="0"/>
              </a:spcBef>
            </a:pPr>
            <a:r>
              <a:rPr lang="en"/>
              <a:t>But also an interactive tool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28600" rtl="0">
              <a:spcBef>
                <a:spcPts val="0"/>
              </a:spcBef>
            </a:pPr>
            <a:r>
              <a:rPr lang="en"/>
              <a:t>Literature search</a:t>
            </a:r>
          </a:p>
          <a:p>
            <a:pPr marL="457200" lvl="0" indent="-228600" rtl="0">
              <a:spcBef>
                <a:spcPts val="0"/>
              </a:spcBef>
            </a:pPr>
            <a:r>
              <a:rPr lang="en"/>
              <a:t>Hierarchical</a:t>
            </a:r>
          </a:p>
          <a:p>
            <a:pPr marL="457200" lvl="0" indent="-228600" rtl="0">
              <a:spcBef>
                <a:spcPts val="0"/>
              </a:spcBef>
            </a:pPr>
            <a:r>
              <a:rPr lang="en"/>
              <a:t>Data gaps inevitable</a:t>
            </a:r>
          </a:p>
          <a:p>
            <a:pPr marL="457200" lvl="0" indent="-228600">
              <a:spcBef>
                <a:spcPts val="0"/>
              </a:spcBef>
            </a:pPr>
            <a:r>
              <a:rPr lang="en"/>
              <a:t>Uncertainty tricky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28600" rtl="0">
              <a:spcBef>
                <a:spcPts val="0"/>
              </a:spcBef>
            </a:pPr>
            <a:r>
              <a:rPr lang="en">
                <a:solidFill>
                  <a:schemeClr val="dk1"/>
                </a:solidFill>
              </a:rPr>
              <a:t>Detailed Parameters</a:t>
            </a:r>
          </a:p>
          <a:p>
            <a:pPr marL="914400" lvl="1" indent="-228600" rtl="0">
              <a:spcBef>
                <a:spcPts val="0"/>
              </a:spcBef>
            </a:pPr>
            <a:r>
              <a:rPr lang="en">
                <a:solidFill>
                  <a:schemeClr val="dk1"/>
                </a:solidFill>
              </a:rPr>
              <a:t>Beyond index approach, to get at population level impacts, eg estimate Potential Biological Removal (PBR) for MMPA</a:t>
            </a:r>
          </a:p>
          <a:p>
            <a:pPr marL="914400" lvl="1" indent="-228600" rtl="0">
              <a:spcBef>
                <a:spcPts val="0"/>
              </a:spcBef>
            </a:pPr>
            <a:r>
              <a:rPr lang="en"/>
              <a:t>Example: For wind farm, enter location and configuration (turbine height and rotor diameter), which evaluates local bird sensitivities (based on species average flight altitude, per Garthe &amp; Huppop (2004) bird sensitivity framework)</a:t>
            </a:r>
          </a:p>
          <a:p>
            <a:pPr marL="0" lvl="0" indent="0" rtl="0">
              <a:spcBef>
                <a:spcPts val="0"/>
              </a:spcBef>
              <a:buNone/>
            </a:pPr>
            <a:endParaRPr/>
          </a:p>
          <a:p>
            <a:pPr marL="457200" lvl="0" indent="-228600" rtl="0">
              <a:spcBef>
                <a:spcPts val="0"/>
              </a:spcBef>
            </a:pPr>
            <a:r>
              <a:rPr lang="en"/>
              <a:t>Near term: give you maps</a:t>
            </a:r>
          </a:p>
          <a:p>
            <a:pPr marL="457200" lvl="0" indent="-228600" rtl="0">
              <a:spcBef>
                <a:spcPts val="0"/>
              </a:spcBef>
            </a:pPr>
            <a:r>
              <a:rPr lang="en"/>
              <a:t>Future: summaries of what maps mean. Auto-generated report specific to conditions proposed.</a:t>
            </a:r>
          </a:p>
          <a:p>
            <a:pPr marL="457200" lvl="0" indent="-228600" rtl="0">
              <a:spcBef>
                <a:spcPts val="0"/>
              </a:spcBef>
            </a:pPr>
            <a:r>
              <a:rPr lang="en"/>
              <a:t>Send link to ppt.</a:t>
            </a:r>
          </a:p>
          <a:p>
            <a:pPr marL="457200" lvl="0" indent="-228600">
              <a:spcBef>
                <a:spcPts val="0"/>
              </a:spcBef>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28600" rtl="0">
              <a:spcBef>
                <a:spcPts val="0"/>
              </a:spcBef>
            </a:pPr>
            <a:r>
              <a:rPr lang="en"/>
              <a:t>Can’t do MSP unless have data</a:t>
            </a:r>
          </a:p>
          <a:p>
            <a:pPr marL="914400" lvl="1" indent="-228600">
              <a:spcBef>
                <a:spcPts val="0"/>
              </a:spcBef>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28600" rtl="0">
              <a:spcBef>
                <a:spcPts val="0"/>
              </a:spcBef>
            </a:pPr>
            <a:r>
              <a:rPr lang="en"/>
              <a:t>How to meaningfully combine these many data layers?</a:t>
            </a:r>
          </a:p>
          <a:p>
            <a:pPr marL="457200" lvl="0" indent="-228600" rtl="0">
              <a:spcBef>
                <a:spcPts val="0"/>
              </a:spcBef>
            </a:pPr>
            <a:r>
              <a:rPr lang="en"/>
              <a:t>What other data is needed?</a:t>
            </a:r>
          </a:p>
          <a:p>
            <a:pPr marL="914400" lvl="1" indent="-228600">
              <a:spcBef>
                <a:spcPts val="0"/>
              </a:spcBef>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04800" rtl="0">
              <a:lnSpc>
                <a:spcPct val="115000"/>
              </a:lnSpc>
              <a:spcBef>
                <a:spcPts val="0"/>
              </a:spcBef>
              <a:buClr>
                <a:schemeClr val="dk1"/>
              </a:buClr>
              <a:buSzPct val="100000"/>
              <a:buFont typeface="Calibri"/>
            </a:pPr>
            <a:r>
              <a:rPr lang="en" sz="1200" b="1">
                <a:solidFill>
                  <a:schemeClr val="dk1"/>
                </a:solidFill>
                <a:latin typeface="Calibri"/>
                <a:ea typeface="Calibri"/>
                <a:cs typeface="Calibri"/>
                <a:sym typeface="Calibri"/>
              </a:rPr>
              <a:t>Figure 1.14. Current federal offshore wind leases, Wind Energy Areas (WEAs) and call areas in the Atlantic Offshore Continental Shelf. Source: (Smith et al. (2015) , </a:t>
            </a:r>
            <a:r>
              <a:rPr lang="en" sz="1200" b="1" i="1">
                <a:solidFill>
                  <a:schemeClr val="dk1"/>
                </a:solidFill>
                <a:latin typeface="Calibri"/>
                <a:ea typeface="Calibri"/>
                <a:cs typeface="Calibri"/>
                <a:sym typeface="Calibri"/>
              </a:rPr>
              <a:t>illustration by Josh Bauer, NREL</a:t>
            </a:r>
          </a:p>
          <a:p>
            <a:pPr marL="457200" lvl="0" indent="-228600" rtl="0">
              <a:spcBef>
                <a:spcPts val="0"/>
              </a:spcBef>
            </a:pPr>
            <a:r>
              <a:rPr lang="en"/>
              <a:t>Map is old. In 2017 report. BOEM gave new. Now being leased, and go through full marine spatial planning process that’s becoming mature in East coast and think about how to do this on West coast.</a:t>
            </a:r>
          </a:p>
          <a:p>
            <a:pPr marL="457200" lvl="0" indent="-228600" rtl="0">
              <a:spcBef>
                <a:spcPts val="0"/>
              </a:spcBef>
            </a:pPr>
            <a:r>
              <a:rPr lang="en"/>
              <a:t>BOEM: Joan not, but prob Doug.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wrap="square"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3"/>
              </a:buClr>
              <a:buSzPct val="1000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marineprotectedareas.noaa.gov/dataanalysis/atlas_ca/viewer/" TargetMode="External"/><Relationship Id="rId4" Type="http://schemas.openxmlformats.org/officeDocument/2006/relationships/image" Target="../media/image11.png"/><Relationship Id="rId5" Type="http://schemas.openxmlformats.org/officeDocument/2006/relationships/hyperlink" Target="https://marineprotectedareas.noaa.gov/dataanalysis/ocean_uses/"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hyperlink" Target="http://ohi-science.org" TargetMode="Externa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ecoquants.com/app/siting" TargetMode="External"/><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ecoquants.com/nrel-cables" TargetMode="Externa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ecoquants.com/nrel-cables/scrape-marinecadastre.html" TargetMode="External"/><Relationship Id="rId4" Type="http://schemas.openxmlformats.org/officeDocument/2006/relationships/hyperlink" Target="https://caoffshorewind.databasin.org/" TargetMode="External"/><Relationship Id="rId5" Type="http://schemas.openxmlformats.org/officeDocument/2006/relationships/hyperlink" Target="http://portal.westcoastoceans.org/" TargetMode="External"/><Relationship Id="rId6" Type="http://schemas.openxmlformats.org/officeDocument/2006/relationships/hyperlink" Target="http://www.northeastoceandata.org/" TargetMode="External"/><Relationship Id="rId7" Type="http://schemas.openxmlformats.org/officeDocument/2006/relationships/hyperlink" Target="http://portal.midatlanticocean.org/" TargetMode="External"/><Relationship Id="rId8" Type="http://schemas.openxmlformats.org/officeDocument/2006/relationships/hyperlink" Target="http://www.gsaaportal.org/" TargetMode="External"/><Relationship Id="rId9" Type="http://schemas.openxmlformats.org/officeDocument/2006/relationships/hyperlink" Target="https://www.ncddc.noaa.gov/website/DataAtlas/atlas.htm"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mailto:ben@ecoquant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390525" y="354300"/>
            <a:ext cx="8222100" cy="1876800"/>
          </a:xfrm>
          <a:prstGeom prst="rect">
            <a:avLst/>
          </a:prstGeom>
        </p:spPr>
        <p:txBody>
          <a:bodyPr wrap="square" lIns="91425" tIns="91425" rIns="91425" bIns="91425" anchor="b" anchorCtr="0">
            <a:noAutofit/>
          </a:bodyPr>
          <a:lstStyle/>
          <a:p>
            <a:pPr lvl="0" rtl="0">
              <a:spcBef>
                <a:spcPts val="0"/>
              </a:spcBef>
              <a:buNone/>
            </a:pPr>
            <a:r>
              <a:rPr lang="en" sz="3600"/>
              <a:t>Evaluating Competing Uses</a:t>
            </a:r>
          </a:p>
          <a:p>
            <a:pPr lvl="0" rtl="0">
              <a:spcBef>
                <a:spcPts val="0"/>
              </a:spcBef>
              <a:buNone/>
            </a:pPr>
            <a:r>
              <a:rPr lang="en" sz="3600"/>
              <a:t>for Marine Renewable Energy</a:t>
            </a:r>
          </a:p>
        </p:txBody>
      </p:sp>
      <p:sp>
        <p:nvSpPr>
          <p:cNvPr id="60" name="Shape 60"/>
          <p:cNvSpPr txBox="1">
            <a:spLocks noGrp="1"/>
          </p:cNvSpPr>
          <p:nvPr>
            <p:ph type="subTitle" idx="1"/>
          </p:nvPr>
        </p:nvSpPr>
        <p:spPr>
          <a:xfrm>
            <a:off x="390525" y="2231095"/>
            <a:ext cx="8222100" cy="2115000"/>
          </a:xfrm>
          <a:prstGeom prst="rect">
            <a:avLst/>
          </a:prstGeom>
        </p:spPr>
        <p:txBody>
          <a:bodyPr wrap="square" lIns="91425" tIns="91425" rIns="91425" bIns="91425" anchor="t" anchorCtr="0">
            <a:noAutofit/>
          </a:bodyPr>
          <a:lstStyle/>
          <a:p>
            <a:pPr lvl="0" rtl="0">
              <a:spcBef>
                <a:spcPts val="0"/>
              </a:spcBef>
              <a:buNone/>
            </a:pPr>
            <a:r>
              <a:rPr lang="en" sz="1800" dirty="0"/>
              <a:t>Ben Best</a:t>
            </a:r>
            <a:r>
              <a:rPr lang="en" sz="1800" baseline="30000" dirty="0"/>
              <a:t>1</a:t>
            </a:r>
            <a:r>
              <a:rPr lang="en" sz="1800" dirty="0"/>
              <a:t>, Levi Kilcher</a:t>
            </a:r>
            <a:r>
              <a:rPr lang="en" sz="1800" baseline="30000" dirty="0"/>
              <a:t>2</a:t>
            </a:r>
            <a:r>
              <a:rPr lang="en" sz="1800" dirty="0"/>
              <a:t>, Walter Musial</a:t>
            </a:r>
            <a:r>
              <a:rPr lang="en" sz="1800" baseline="30000" dirty="0"/>
              <a:t>2</a:t>
            </a:r>
            <a:r>
              <a:rPr lang="en" sz="2400" dirty="0"/>
              <a:t/>
            </a:r>
            <a:br>
              <a:rPr lang="en" sz="2400" dirty="0"/>
            </a:br>
            <a:endParaRPr lang="en" sz="2400" dirty="0"/>
          </a:p>
          <a:p>
            <a:pPr lvl="0" rtl="0">
              <a:spcBef>
                <a:spcPts val="0"/>
              </a:spcBef>
              <a:buNone/>
            </a:pPr>
            <a:r>
              <a:rPr lang="en" sz="1800" dirty="0"/>
              <a:t/>
            </a:r>
            <a:br>
              <a:rPr lang="en" sz="1800" dirty="0"/>
            </a:br>
            <a:r>
              <a:rPr lang="en" sz="1800" dirty="0"/>
              <a:t>Pacific Region Marine Renewables Environmental Regulatory Workshop</a:t>
            </a:r>
            <a:br>
              <a:rPr lang="en" sz="1800" dirty="0"/>
            </a:br>
            <a:r>
              <a:rPr lang="en" sz="1800" dirty="0"/>
              <a:t>Portland, OR</a:t>
            </a:r>
            <a:br>
              <a:rPr lang="en" sz="1800" dirty="0"/>
            </a:br>
            <a:r>
              <a:rPr lang="en" sz="1800" dirty="0"/>
              <a:t>September 12, 2017</a:t>
            </a:r>
            <a:br>
              <a:rPr lang="en" sz="1800" dirty="0"/>
            </a:br>
            <a:endParaRPr lang="en" sz="1200" dirty="0"/>
          </a:p>
          <a:p>
            <a:pPr lvl="0" rtl="0">
              <a:spcBef>
                <a:spcPts val="0"/>
              </a:spcBef>
              <a:buNone/>
            </a:pPr>
            <a:r>
              <a:rPr lang="en" sz="1200" dirty="0"/>
              <a:t/>
            </a:r>
            <a:br>
              <a:rPr lang="en" sz="1200" dirty="0"/>
            </a:br>
            <a:r>
              <a:rPr lang="en" sz="1400" baseline="30000" dirty="0"/>
              <a:t>1</a:t>
            </a:r>
            <a:r>
              <a:rPr lang="en" sz="1400" dirty="0"/>
              <a:t> EcoQuants, Santa Barbara, CA</a:t>
            </a:r>
          </a:p>
          <a:p>
            <a:pPr lvl="0" rtl="0">
              <a:spcBef>
                <a:spcPts val="0"/>
              </a:spcBef>
              <a:buNone/>
            </a:pPr>
            <a:r>
              <a:rPr lang="en" sz="1400" baseline="30000" dirty="0"/>
              <a:t>2</a:t>
            </a:r>
            <a:r>
              <a:rPr lang="en" sz="1400" dirty="0"/>
              <a:t> National Renewable Energy Lab, Golden, CO</a:t>
            </a:r>
          </a:p>
          <a:p>
            <a:pPr lvl="0" rtl="0">
              <a:spcBef>
                <a:spcPts val="0"/>
              </a:spcBef>
              <a:buNone/>
            </a:pPr>
            <a:endParaRPr sz="2400" dirty="0"/>
          </a:p>
          <a:p>
            <a:pPr lvl="0" rtl="0">
              <a:spcBef>
                <a:spcPts val="0"/>
              </a:spcBef>
              <a:buNone/>
            </a:pPr>
            <a:endParaRPr sz="2400" dirty="0"/>
          </a:p>
        </p:txBody>
      </p:sp>
      <p:sp>
        <p:nvSpPr>
          <p:cNvPr id="61" name="Shape 6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1</a:t>
            </a:fld>
            <a:endParaRPr lang="en"/>
          </a:p>
        </p:txBody>
      </p:sp>
      <p:pic>
        <p:nvPicPr>
          <p:cNvPr id="62" name="Shape 62" descr="logo_nrel_white.png"/>
          <p:cNvPicPr preferRelativeResize="0"/>
          <p:nvPr/>
        </p:nvPicPr>
        <p:blipFill>
          <a:blip r:embed="rId3">
            <a:alphaModFix/>
          </a:blip>
          <a:stretch>
            <a:fillRect/>
          </a:stretch>
        </p:blipFill>
        <p:spPr>
          <a:xfrm>
            <a:off x="8250650" y="4004013"/>
            <a:ext cx="788299" cy="1037236"/>
          </a:xfrm>
          <a:prstGeom prst="rect">
            <a:avLst/>
          </a:prstGeom>
          <a:noFill/>
          <a:ln>
            <a:noFill/>
          </a:ln>
        </p:spPr>
      </p:pic>
      <p:pic>
        <p:nvPicPr>
          <p:cNvPr id="63" name="Shape 63"/>
          <p:cNvPicPr preferRelativeResize="0"/>
          <p:nvPr/>
        </p:nvPicPr>
        <p:blipFill>
          <a:blip r:embed="rId4">
            <a:alphaModFix/>
          </a:blip>
          <a:stretch>
            <a:fillRect/>
          </a:stretch>
        </p:blipFill>
        <p:spPr>
          <a:xfrm>
            <a:off x="101575" y="4004025"/>
            <a:ext cx="998820" cy="1113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445025"/>
            <a:ext cx="2211900" cy="572700"/>
          </a:xfrm>
          <a:prstGeom prst="rect">
            <a:avLst/>
          </a:prstGeom>
        </p:spPr>
        <p:txBody>
          <a:bodyPr wrap="square" lIns="91425" tIns="91425" rIns="91425" bIns="91425" anchor="t" anchorCtr="0">
            <a:noAutofit/>
          </a:bodyPr>
          <a:lstStyle/>
          <a:p>
            <a:pPr lvl="0">
              <a:spcBef>
                <a:spcPts val="0"/>
              </a:spcBef>
              <a:buNone/>
            </a:pPr>
            <a:r>
              <a:rPr lang="en"/>
              <a:t>Ocean uses</a:t>
            </a:r>
          </a:p>
        </p:txBody>
      </p:sp>
      <p:pic>
        <p:nvPicPr>
          <p:cNvPr id="133" name="Shape 133">
            <a:hlinkClick r:id="rId3"/>
          </p:cNvPr>
          <p:cNvPicPr preferRelativeResize="0"/>
          <p:nvPr/>
        </p:nvPicPr>
        <p:blipFill>
          <a:blip r:embed="rId4">
            <a:alphaModFix/>
          </a:blip>
          <a:stretch>
            <a:fillRect/>
          </a:stretch>
        </p:blipFill>
        <p:spPr>
          <a:xfrm>
            <a:off x="1955975" y="1017725"/>
            <a:ext cx="5697039" cy="3820975"/>
          </a:xfrm>
          <a:prstGeom prst="rect">
            <a:avLst/>
          </a:prstGeom>
          <a:noFill/>
          <a:ln>
            <a:noFill/>
          </a:ln>
        </p:spPr>
      </p:pic>
      <p:sp>
        <p:nvSpPr>
          <p:cNvPr id="134" name="Shape 134"/>
          <p:cNvSpPr txBox="1"/>
          <p:nvPr/>
        </p:nvSpPr>
        <p:spPr>
          <a:xfrm>
            <a:off x="1601775" y="4927250"/>
            <a:ext cx="7264800" cy="847500"/>
          </a:xfrm>
          <a:prstGeom prst="rect">
            <a:avLst/>
          </a:prstGeom>
          <a:noFill/>
          <a:ln>
            <a:noFill/>
          </a:ln>
        </p:spPr>
        <p:txBody>
          <a:bodyPr wrap="square" lIns="91425" tIns="91425" rIns="91425" bIns="91425" anchor="t" anchorCtr="0">
            <a:noAutofit/>
          </a:bodyPr>
          <a:lstStyle/>
          <a:p>
            <a:pPr lvl="0">
              <a:spcBef>
                <a:spcPts val="0"/>
              </a:spcBef>
              <a:buNone/>
            </a:pPr>
            <a:endParaRPr/>
          </a:p>
        </p:txBody>
      </p:sp>
      <p:sp>
        <p:nvSpPr>
          <p:cNvPr id="135" name="Shape 135"/>
          <p:cNvSpPr txBox="1"/>
          <p:nvPr/>
        </p:nvSpPr>
        <p:spPr>
          <a:xfrm>
            <a:off x="0" y="4838700"/>
            <a:ext cx="9144000" cy="847500"/>
          </a:xfrm>
          <a:prstGeom prst="rect">
            <a:avLst/>
          </a:prstGeom>
          <a:noFill/>
          <a:ln>
            <a:noFill/>
          </a:ln>
        </p:spPr>
        <p:txBody>
          <a:bodyPr wrap="square" lIns="91425" tIns="91425" rIns="91425" bIns="91425" anchor="t" anchorCtr="0">
            <a:noAutofit/>
          </a:bodyPr>
          <a:lstStyle/>
          <a:p>
            <a:pPr lvl="0" algn="ctr">
              <a:spcBef>
                <a:spcPts val="0"/>
              </a:spcBef>
              <a:buNone/>
            </a:pPr>
            <a:r>
              <a:rPr lang="en" u="sng">
                <a:solidFill>
                  <a:schemeClr val="hlink"/>
                </a:solidFill>
                <a:hlinkClick r:id="rId5"/>
              </a:rPr>
              <a:t>marineprotectedareas.noaa.gov/dataanalysis/ocean_uses</a:t>
            </a:r>
            <a:r>
              <a:rPr lang="en"/>
              <a:t> </a:t>
            </a:r>
          </a:p>
        </p:txBody>
      </p:sp>
      <p:sp>
        <p:nvSpPr>
          <p:cNvPr id="136" name="Shape 136"/>
          <p:cNvSpPr txBox="1">
            <a:spLocks noGrp="1"/>
          </p:cNvSpPr>
          <p:nvPr>
            <p:ph type="title"/>
          </p:nvPr>
        </p:nvSpPr>
        <p:spPr>
          <a:xfrm>
            <a:off x="2414847" y="445025"/>
            <a:ext cx="6348027" cy="572700"/>
          </a:xfrm>
          <a:prstGeom prst="rect">
            <a:avLst/>
          </a:prstGeom>
        </p:spPr>
        <p:txBody>
          <a:bodyPr wrap="square" lIns="91425" tIns="91425" rIns="91425" bIns="91425" anchor="t" anchorCtr="0">
            <a:noAutofit/>
          </a:bodyPr>
          <a:lstStyle/>
          <a:p>
            <a:pPr lvl="0" rtl="0">
              <a:spcBef>
                <a:spcPts val="0"/>
              </a:spcBef>
              <a:buNone/>
            </a:pPr>
            <a:r>
              <a:rPr lang="en" dirty="0"/>
              <a:t>: unweighted</a:t>
            </a:r>
          </a:p>
        </p:txBody>
      </p:sp>
      <p:sp>
        <p:nvSpPr>
          <p:cNvPr id="137" name="Shape 13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10</a:t>
            </a:fld>
            <a:endParaRPr lang="en"/>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User defined weights</a:t>
            </a:r>
          </a:p>
        </p:txBody>
      </p:sp>
      <p:pic>
        <p:nvPicPr>
          <p:cNvPr id="143" name="Shape 143"/>
          <p:cNvPicPr preferRelativeResize="0"/>
          <p:nvPr/>
        </p:nvPicPr>
        <p:blipFill>
          <a:blip r:embed="rId3">
            <a:alphaModFix amt="99000"/>
          </a:blip>
          <a:stretch>
            <a:fillRect/>
          </a:stretch>
        </p:blipFill>
        <p:spPr>
          <a:xfrm>
            <a:off x="1919576" y="1017725"/>
            <a:ext cx="5304846" cy="3820973"/>
          </a:xfrm>
          <a:prstGeom prst="rect">
            <a:avLst/>
          </a:prstGeom>
          <a:noFill/>
          <a:ln>
            <a:noFill/>
          </a:ln>
        </p:spPr>
      </p:pic>
      <p:sp>
        <p:nvSpPr>
          <p:cNvPr id="144" name="Shape 144"/>
          <p:cNvSpPr txBox="1"/>
          <p:nvPr/>
        </p:nvSpPr>
        <p:spPr>
          <a:xfrm>
            <a:off x="0" y="4784400"/>
            <a:ext cx="9144000" cy="359100"/>
          </a:xfrm>
          <a:prstGeom prst="rect">
            <a:avLst/>
          </a:prstGeom>
          <a:noFill/>
          <a:ln>
            <a:noFill/>
          </a:ln>
        </p:spPr>
        <p:txBody>
          <a:bodyPr wrap="square" lIns="91425" tIns="91425" rIns="91425" bIns="91425" anchor="t" anchorCtr="0">
            <a:noAutofit/>
          </a:bodyPr>
          <a:lstStyle/>
          <a:p>
            <a:pPr lvl="0" algn="ctr">
              <a:spcBef>
                <a:spcPts val="0"/>
              </a:spcBef>
              <a:buNone/>
            </a:pPr>
            <a:r>
              <a:rPr lang="en" sz="1100">
                <a:solidFill>
                  <a:schemeClr val="lt2"/>
                </a:solidFill>
              </a:rPr>
              <a:t>Hazen et al (2017) EcoCast. </a:t>
            </a:r>
            <a:r>
              <a:rPr lang="en" sz="1100" i="1">
                <a:solidFill>
                  <a:schemeClr val="lt2"/>
                </a:solidFill>
              </a:rPr>
              <a:t>Presentation to NOAA One Science Seminar</a:t>
            </a:r>
          </a:p>
        </p:txBody>
      </p:sp>
      <p:sp>
        <p:nvSpPr>
          <p:cNvPr id="145" name="Shape 14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317924" y="3229200"/>
            <a:ext cx="6038700" cy="1914300"/>
          </a:xfrm>
          <a:prstGeom prst="rect">
            <a:avLst/>
          </a:prstGeom>
        </p:spPr>
        <p:txBody>
          <a:bodyPr wrap="square" lIns="91425" tIns="91425" rIns="91425" bIns="91425" anchor="t" anchorCtr="0">
            <a:noAutofit/>
          </a:bodyPr>
          <a:lstStyle/>
          <a:p>
            <a:pPr marL="457200" lvl="0" indent="-228600" rtl="0">
              <a:spcBef>
                <a:spcPts val="0"/>
              </a:spcBef>
            </a:pPr>
            <a:r>
              <a:rPr lang="en"/>
              <a:t>species x human impact</a:t>
            </a:r>
            <a:br>
              <a:rPr lang="en"/>
            </a:br>
            <a:r>
              <a:rPr lang="en"/>
              <a:t/>
            </a:r>
            <a:br>
              <a:rPr lang="en"/>
            </a:br>
            <a:r>
              <a:rPr lang="en"/>
              <a:t/>
            </a:r>
            <a:br>
              <a:rPr lang="en"/>
            </a:br>
            <a:r>
              <a:rPr lang="en"/>
              <a:t/>
            </a:r>
            <a:br>
              <a:rPr lang="en"/>
            </a:br>
            <a:r>
              <a:rPr lang="en"/>
              <a:t/>
            </a:r>
            <a:br>
              <a:rPr lang="en"/>
            </a:br>
            <a:r>
              <a:rPr lang="en" sz="1100">
                <a:solidFill>
                  <a:schemeClr val="dk1"/>
                </a:solidFill>
              </a:rPr>
              <a:t>Maxwell et al (2013) Cumulative human impacts on marine predators. </a:t>
            </a:r>
            <a:r>
              <a:rPr lang="en" sz="1100" i="1">
                <a:solidFill>
                  <a:schemeClr val="dk1"/>
                </a:solidFill>
              </a:rPr>
              <a:t>Nature Comm.</a:t>
            </a:r>
          </a:p>
        </p:txBody>
      </p:sp>
      <p:sp>
        <p:nvSpPr>
          <p:cNvPr id="151" name="Shape 15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Expert derived weights</a:t>
            </a:r>
          </a:p>
        </p:txBody>
      </p:sp>
      <p:sp>
        <p:nvSpPr>
          <p:cNvPr id="152" name="Shape 152"/>
          <p:cNvSpPr txBox="1">
            <a:spLocks noGrp="1"/>
          </p:cNvSpPr>
          <p:nvPr>
            <p:ph type="body" idx="1"/>
          </p:nvPr>
        </p:nvSpPr>
        <p:spPr>
          <a:xfrm>
            <a:off x="311700" y="1152475"/>
            <a:ext cx="6347400" cy="2177400"/>
          </a:xfrm>
          <a:prstGeom prst="rect">
            <a:avLst/>
          </a:prstGeom>
        </p:spPr>
        <p:txBody>
          <a:bodyPr wrap="square" lIns="91425" tIns="91425" rIns="91425" bIns="91425" anchor="t" anchorCtr="0">
            <a:noAutofit/>
          </a:bodyPr>
          <a:lstStyle/>
          <a:p>
            <a:pPr marL="457200" lvl="0" indent="-228600">
              <a:spcBef>
                <a:spcPts val="0"/>
              </a:spcBef>
            </a:pPr>
            <a:r>
              <a:rPr lang="en" b="1"/>
              <a:t>Cumulative impact analysis</a:t>
            </a:r>
            <a:r>
              <a:rPr lang="en"/>
              <a:t/>
            </a:r>
            <a:br>
              <a:rPr lang="en"/>
            </a:br>
            <a:r>
              <a:rPr lang="en"/>
              <a:t>habitat x human impact</a:t>
            </a:r>
            <a:br>
              <a:rPr lang="en"/>
            </a:br>
            <a:r>
              <a:rPr lang="en"/>
              <a:t/>
            </a:r>
            <a:br>
              <a:rPr lang="en"/>
            </a:br>
            <a:r>
              <a:rPr lang="en"/>
              <a:t/>
            </a:r>
            <a:br>
              <a:rPr lang="en"/>
            </a:br>
            <a:r>
              <a:rPr lang="en"/>
              <a:t/>
            </a:r>
            <a:br>
              <a:rPr lang="en"/>
            </a:br>
            <a:r>
              <a:rPr lang="en"/>
              <a:t/>
            </a:r>
            <a:br>
              <a:rPr lang="en"/>
            </a:br>
            <a:r>
              <a:rPr lang="en" sz="1100">
                <a:solidFill>
                  <a:schemeClr val="dk1"/>
                </a:solidFill>
              </a:rPr>
              <a:t>Halpern et al (2008) A Global Map of Human Impact on Marine Ecosystems. </a:t>
            </a:r>
            <a:r>
              <a:rPr lang="en" sz="1100" i="1">
                <a:solidFill>
                  <a:schemeClr val="dk1"/>
                </a:solidFill>
              </a:rPr>
              <a:t>Science</a:t>
            </a:r>
          </a:p>
        </p:txBody>
      </p:sp>
      <p:pic>
        <p:nvPicPr>
          <p:cNvPr id="153" name="Shape 153"/>
          <p:cNvPicPr preferRelativeResize="0"/>
          <p:nvPr/>
        </p:nvPicPr>
        <p:blipFill>
          <a:blip r:embed="rId3">
            <a:alphaModFix/>
          </a:blip>
          <a:stretch>
            <a:fillRect/>
          </a:stretch>
        </p:blipFill>
        <p:spPr>
          <a:xfrm>
            <a:off x="1423696" y="1894850"/>
            <a:ext cx="4221075" cy="1098449"/>
          </a:xfrm>
          <a:prstGeom prst="rect">
            <a:avLst/>
          </a:prstGeom>
          <a:noFill/>
          <a:ln>
            <a:noFill/>
          </a:ln>
        </p:spPr>
      </p:pic>
      <p:grpSp>
        <p:nvGrpSpPr>
          <p:cNvPr id="154" name="Shape 154"/>
          <p:cNvGrpSpPr/>
          <p:nvPr/>
        </p:nvGrpSpPr>
        <p:grpSpPr>
          <a:xfrm>
            <a:off x="909025" y="3468499"/>
            <a:ext cx="6959774" cy="1622249"/>
            <a:chOff x="909025" y="3468499"/>
            <a:chExt cx="6959774" cy="1622249"/>
          </a:xfrm>
        </p:grpSpPr>
        <p:pic>
          <p:nvPicPr>
            <p:cNvPr id="155" name="Shape 155"/>
            <p:cNvPicPr preferRelativeResize="0"/>
            <p:nvPr/>
          </p:nvPicPr>
          <p:blipFill rotWithShape="1">
            <a:blip r:embed="rId4">
              <a:alphaModFix/>
            </a:blip>
            <a:srcRect l="408" t="1302"/>
            <a:stretch/>
          </p:blipFill>
          <p:spPr>
            <a:xfrm>
              <a:off x="909025" y="3644750"/>
              <a:ext cx="4702214" cy="1098449"/>
            </a:xfrm>
            <a:prstGeom prst="rect">
              <a:avLst/>
            </a:prstGeom>
            <a:noFill/>
            <a:ln>
              <a:noFill/>
            </a:ln>
          </p:spPr>
        </p:pic>
        <p:pic>
          <p:nvPicPr>
            <p:cNvPr id="156" name="Shape 156"/>
            <p:cNvPicPr preferRelativeResize="0"/>
            <p:nvPr/>
          </p:nvPicPr>
          <p:blipFill>
            <a:blip r:embed="rId5">
              <a:alphaModFix/>
            </a:blip>
            <a:stretch>
              <a:fillRect/>
            </a:stretch>
          </p:blipFill>
          <p:spPr>
            <a:xfrm>
              <a:off x="6703975" y="3468499"/>
              <a:ext cx="1164824" cy="1622249"/>
            </a:xfrm>
            <a:prstGeom prst="rect">
              <a:avLst/>
            </a:prstGeom>
            <a:noFill/>
            <a:ln>
              <a:noFill/>
            </a:ln>
          </p:spPr>
        </p:pic>
      </p:grpSp>
      <p:pic>
        <p:nvPicPr>
          <p:cNvPr id="157" name="Shape 157"/>
          <p:cNvPicPr preferRelativeResize="0"/>
          <p:nvPr/>
        </p:nvPicPr>
        <p:blipFill rotWithShape="1">
          <a:blip r:embed="rId6">
            <a:alphaModFix/>
          </a:blip>
          <a:srcRect b="10554"/>
          <a:stretch/>
        </p:blipFill>
        <p:spPr>
          <a:xfrm>
            <a:off x="5767449" y="1498899"/>
            <a:ext cx="2957525" cy="1488425"/>
          </a:xfrm>
          <a:prstGeom prst="rect">
            <a:avLst/>
          </a:prstGeom>
          <a:noFill/>
          <a:ln>
            <a:noFill/>
          </a:ln>
        </p:spPr>
      </p:pic>
      <p:sp>
        <p:nvSpPr>
          <p:cNvPr id="158" name="Shape 158"/>
          <p:cNvSpPr/>
          <p:nvPr/>
        </p:nvSpPr>
        <p:spPr>
          <a:xfrm>
            <a:off x="5767450" y="1498900"/>
            <a:ext cx="152400" cy="1230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59" name="Shape 159"/>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12</a:t>
            </a:fld>
            <a:endParaRPr lang="en"/>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par>
                                <p:cTn id="8" presetID="10"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Open data science tools - Ocean Health Index </a:t>
            </a:r>
          </a:p>
        </p:txBody>
      </p:sp>
      <p:sp>
        <p:nvSpPr>
          <p:cNvPr id="165" name="Shape 165"/>
          <p:cNvSpPr txBox="1"/>
          <p:nvPr/>
        </p:nvSpPr>
        <p:spPr>
          <a:xfrm>
            <a:off x="12000" y="4885550"/>
            <a:ext cx="9144000" cy="334200"/>
          </a:xfrm>
          <a:prstGeom prst="rect">
            <a:avLst/>
          </a:prstGeom>
          <a:noFill/>
          <a:ln>
            <a:noFill/>
          </a:ln>
        </p:spPr>
        <p:txBody>
          <a:bodyPr wrap="square" lIns="91425" tIns="91425" rIns="91425" bIns="91425" anchor="ctr" anchorCtr="0">
            <a:noAutofit/>
          </a:bodyPr>
          <a:lstStyle/>
          <a:p>
            <a:pPr lvl="0" algn="ctr" rtl="0">
              <a:spcBef>
                <a:spcPts val="0"/>
              </a:spcBef>
              <a:buNone/>
            </a:pPr>
            <a:r>
              <a:rPr lang="en" sz="1200">
                <a:solidFill>
                  <a:schemeClr val="lt2"/>
                </a:solidFill>
              </a:rPr>
              <a:t>Lowndes, Best et al (2017) Our path to better science in less time using open data science tools. </a:t>
            </a:r>
            <a:r>
              <a:rPr lang="en" sz="1200" i="1">
                <a:solidFill>
                  <a:schemeClr val="lt2"/>
                </a:solidFill>
              </a:rPr>
              <a:t>Nature Eco &amp; Evo</a:t>
            </a:r>
          </a:p>
        </p:txBody>
      </p:sp>
      <p:pic>
        <p:nvPicPr>
          <p:cNvPr id="166" name="Shape 166"/>
          <p:cNvPicPr preferRelativeResize="0"/>
          <p:nvPr/>
        </p:nvPicPr>
        <p:blipFill>
          <a:blip r:embed="rId3">
            <a:alphaModFix/>
          </a:blip>
          <a:stretch>
            <a:fillRect/>
          </a:stretch>
        </p:blipFill>
        <p:spPr>
          <a:xfrm>
            <a:off x="666000" y="1017725"/>
            <a:ext cx="5107274" cy="3907100"/>
          </a:xfrm>
          <a:prstGeom prst="rect">
            <a:avLst/>
          </a:prstGeom>
          <a:noFill/>
          <a:ln>
            <a:noFill/>
          </a:ln>
        </p:spPr>
      </p:pic>
      <p:pic>
        <p:nvPicPr>
          <p:cNvPr id="167" name="Shape 167"/>
          <p:cNvPicPr preferRelativeResize="0"/>
          <p:nvPr/>
        </p:nvPicPr>
        <p:blipFill>
          <a:blip r:embed="rId4">
            <a:alphaModFix/>
          </a:blip>
          <a:stretch>
            <a:fillRect/>
          </a:stretch>
        </p:blipFill>
        <p:spPr>
          <a:xfrm>
            <a:off x="6095700" y="1017725"/>
            <a:ext cx="2125125" cy="1916174"/>
          </a:xfrm>
          <a:prstGeom prst="rect">
            <a:avLst/>
          </a:prstGeom>
          <a:noFill/>
          <a:ln>
            <a:noFill/>
          </a:ln>
        </p:spPr>
      </p:pic>
      <p:grpSp>
        <p:nvGrpSpPr>
          <p:cNvPr id="168" name="Shape 168"/>
          <p:cNvGrpSpPr/>
          <p:nvPr/>
        </p:nvGrpSpPr>
        <p:grpSpPr>
          <a:xfrm>
            <a:off x="6096035" y="3501454"/>
            <a:ext cx="2125220" cy="1361104"/>
            <a:chOff x="6095800" y="3348925"/>
            <a:chExt cx="2460600" cy="1575899"/>
          </a:xfrm>
        </p:grpSpPr>
        <p:sp>
          <p:nvSpPr>
            <p:cNvPr id="169" name="Shape 169"/>
            <p:cNvSpPr/>
            <p:nvPr/>
          </p:nvSpPr>
          <p:spPr>
            <a:xfrm>
              <a:off x="6095800" y="3372650"/>
              <a:ext cx="2460600" cy="1512900"/>
            </a:xfrm>
            <a:prstGeom prst="rect">
              <a:avLst/>
            </a:prstGeom>
            <a:solidFill>
              <a:srgbClr val="FFFFF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170" name="Shape 170"/>
            <p:cNvPicPr preferRelativeResize="0"/>
            <p:nvPr/>
          </p:nvPicPr>
          <p:blipFill>
            <a:blip r:embed="rId5">
              <a:alphaModFix/>
            </a:blip>
            <a:stretch>
              <a:fillRect/>
            </a:stretch>
          </p:blipFill>
          <p:spPr>
            <a:xfrm>
              <a:off x="6187887" y="3348925"/>
              <a:ext cx="2276299" cy="1575899"/>
            </a:xfrm>
            <a:prstGeom prst="rect">
              <a:avLst/>
            </a:prstGeom>
            <a:noFill/>
            <a:ln>
              <a:noFill/>
            </a:ln>
          </p:spPr>
        </p:pic>
      </p:grpSp>
      <p:sp>
        <p:nvSpPr>
          <p:cNvPr id="171" name="Shape 17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13</a:t>
            </a:fld>
            <a:endParaRPr lang="en"/>
          </a:p>
        </p:txBody>
      </p:sp>
      <p:sp>
        <p:nvSpPr>
          <p:cNvPr id="172" name="Shape 172"/>
          <p:cNvSpPr txBox="1"/>
          <p:nvPr/>
        </p:nvSpPr>
        <p:spPr>
          <a:xfrm>
            <a:off x="6096025" y="2933900"/>
            <a:ext cx="2187300" cy="572700"/>
          </a:xfrm>
          <a:prstGeom prst="rect">
            <a:avLst/>
          </a:prstGeom>
          <a:noFill/>
          <a:ln>
            <a:noFill/>
          </a:ln>
        </p:spPr>
        <p:txBody>
          <a:bodyPr wrap="square" lIns="91425" tIns="91425" rIns="91425" bIns="91425" anchor="ctr" anchorCtr="0">
            <a:noAutofit/>
          </a:bodyPr>
          <a:lstStyle/>
          <a:p>
            <a:pPr lvl="0" algn="ctr">
              <a:spcBef>
                <a:spcPts val="0"/>
              </a:spcBef>
              <a:buNone/>
            </a:pPr>
            <a:r>
              <a:rPr lang="en" sz="1800" u="sng">
                <a:solidFill>
                  <a:schemeClr val="hlink"/>
                </a:solidFill>
                <a:hlinkClick r:id="rId6"/>
              </a:rPr>
              <a:t>ohi-science.org</a:t>
            </a:r>
            <a:r>
              <a:rPr lang="en" sz="1800"/>
              <a:t>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00"/>
                                        <p:tgtEl>
                                          <p:spTgt spid="167"/>
                                        </p:tgtEl>
                                      </p:cBhvr>
                                    </p:animEffect>
                                  </p:childTnLst>
                                </p:cTn>
                              </p:par>
                              <p:par>
                                <p:cTn id="8" presetID="10" presetClass="entr" presetSubtype="0" fill="hold"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1000"/>
                                        <p:tgtEl>
                                          <p:spTgt spid="1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fade">
                                      <p:cBhvr>
                                        <p:cTn id="15" dur="10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Spatial decision support system</a:t>
            </a:r>
          </a:p>
        </p:txBody>
      </p:sp>
      <p:sp>
        <p:nvSpPr>
          <p:cNvPr id="178" name="Shape 178"/>
          <p:cNvSpPr txBox="1"/>
          <p:nvPr/>
        </p:nvSpPr>
        <p:spPr>
          <a:xfrm>
            <a:off x="0" y="4852100"/>
            <a:ext cx="9144000" cy="310200"/>
          </a:xfrm>
          <a:prstGeom prst="rect">
            <a:avLst/>
          </a:prstGeom>
          <a:noFill/>
          <a:ln>
            <a:noFill/>
          </a:ln>
        </p:spPr>
        <p:txBody>
          <a:bodyPr wrap="square" lIns="91425" tIns="91425" rIns="91425" bIns="91425" anchor="t" anchorCtr="0">
            <a:noAutofit/>
          </a:bodyPr>
          <a:lstStyle/>
          <a:p>
            <a:pPr lvl="0" algn="ctr">
              <a:spcBef>
                <a:spcPts val="0"/>
              </a:spcBef>
              <a:buNone/>
            </a:pPr>
            <a:r>
              <a:rPr lang="en" sz="1100">
                <a:solidFill>
                  <a:schemeClr val="lt2"/>
                </a:solidFill>
              </a:rPr>
              <a:t>Best (2016) Data to Decision in a Dynamic Ocean: Robust Species Distribution Models and Spatial Decision Frameworks. </a:t>
            </a:r>
            <a:r>
              <a:rPr lang="en" sz="1100" i="1">
                <a:solidFill>
                  <a:schemeClr val="lt2"/>
                </a:solidFill>
              </a:rPr>
              <a:t>Duke Dissertation</a:t>
            </a:r>
          </a:p>
        </p:txBody>
      </p:sp>
      <p:sp>
        <p:nvSpPr>
          <p:cNvPr id="179" name="Shape 179"/>
          <p:cNvSpPr txBox="1"/>
          <p:nvPr/>
        </p:nvSpPr>
        <p:spPr>
          <a:xfrm>
            <a:off x="0" y="4587300"/>
            <a:ext cx="9144000" cy="310200"/>
          </a:xfrm>
          <a:prstGeom prst="rect">
            <a:avLst/>
          </a:prstGeom>
          <a:noFill/>
          <a:ln>
            <a:noFill/>
          </a:ln>
        </p:spPr>
        <p:txBody>
          <a:bodyPr wrap="square" lIns="91425" tIns="91425" rIns="91425" bIns="91425" anchor="t" anchorCtr="0">
            <a:noAutofit/>
          </a:bodyPr>
          <a:lstStyle/>
          <a:p>
            <a:pPr lvl="0" algn="ctr">
              <a:spcBef>
                <a:spcPts val="0"/>
              </a:spcBef>
              <a:buNone/>
            </a:pPr>
            <a:r>
              <a:rPr lang="en" u="sng">
                <a:solidFill>
                  <a:schemeClr val="hlink"/>
                </a:solidFill>
                <a:hlinkClick r:id="rId3"/>
              </a:rPr>
              <a:t>ecoquants.com/app/siting</a:t>
            </a:r>
          </a:p>
        </p:txBody>
      </p:sp>
      <p:pic>
        <p:nvPicPr>
          <p:cNvPr id="180" name="Shape 180"/>
          <p:cNvPicPr preferRelativeResize="0"/>
          <p:nvPr/>
        </p:nvPicPr>
        <p:blipFill>
          <a:blip r:embed="rId4">
            <a:alphaModFix/>
          </a:blip>
          <a:stretch>
            <a:fillRect/>
          </a:stretch>
        </p:blipFill>
        <p:spPr>
          <a:xfrm>
            <a:off x="995750" y="1170125"/>
            <a:ext cx="7486379" cy="3417174"/>
          </a:xfrm>
          <a:prstGeom prst="rect">
            <a:avLst/>
          </a:prstGeom>
          <a:noFill/>
          <a:ln>
            <a:noFill/>
          </a:ln>
        </p:spPr>
      </p:pic>
      <p:sp>
        <p:nvSpPr>
          <p:cNvPr id="181" name="Shape 18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671250" y="2141250"/>
            <a:ext cx="7852200" cy="861000"/>
          </a:xfrm>
          <a:prstGeom prst="rect">
            <a:avLst/>
          </a:prstGeom>
        </p:spPr>
        <p:txBody>
          <a:bodyPr wrap="square" lIns="91425" tIns="91425" rIns="91425" bIns="91425" anchor="ctr" anchorCtr="0">
            <a:noAutofit/>
          </a:bodyPr>
          <a:lstStyle/>
          <a:p>
            <a:pPr lvl="0">
              <a:spcBef>
                <a:spcPts val="0"/>
              </a:spcBef>
              <a:buNone/>
            </a:pPr>
            <a:r>
              <a:rPr lang="en"/>
              <a:t>Present Cable Analysis</a:t>
            </a:r>
          </a:p>
        </p:txBody>
      </p:sp>
      <p:sp>
        <p:nvSpPr>
          <p:cNvPr id="187" name="Shape 18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Submarine cable safety product</a:t>
            </a:r>
          </a:p>
        </p:txBody>
      </p:sp>
      <p:sp>
        <p:nvSpPr>
          <p:cNvPr id="193" name="Shape 193"/>
          <p:cNvSpPr txBox="1">
            <a:spLocks noGrp="1"/>
          </p:cNvSpPr>
          <p:nvPr>
            <p:ph type="body" idx="1"/>
          </p:nvPr>
        </p:nvSpPr>
        <p:spPr>
          <a:xfrm>
            <a:off x="311700" y="1089874"/>
            <a:ext cx="8520600" cy="437100"/>
          </a:xfrm>
          <a:prstGeom prst="rect">
            <a:avLst/>
          </a:prstGeom>
        </p:spPr>
        <p:txBody>
          <a:bodyPr wrap="square" lIns="91425" tIns="91425" rIns="91425" bIns="91425" anchor="t" anchorCtr="0">
            <a:noAutofit/>
          </a:bodyPr>
          <a:lstStyle/>
          <a:p>
            <a:pPr marL="457200" lvl="0" indent="-228600">
              <a:spcBef>
                <a:spcPts val="0"/>
              </a:spcBef>
            </a:pPr>
            <a:r>
              <a:rPr lang="en" dirty="0"/>
              <a:t>Derive from Submarine Cables (on MarineCadastre.gov)</a:t>
            </a:r>
          </a:p>
        </p:txBody>
      </p:sp>
      <p:grpSp>
        <p:nvGrpSpPr>
          <p:cNvPr id="194" name="Shape 194"/>
          <p:cNvGrpSpPr/>
          <p:nvPr/>
        </p:nvGrpSpPr>
        <p:grpSpPr>
          <a:xfrm>
            <a:off x="523233" y="1518911"/>
            <a:ext cx="6079929" cy="2224387"/>
            <a:chOff x="426500" y="2643499"/>
            <a:chExt cx="6919232" cy="2531453"/>
          </a:xfrm>
        </p:grpSpPr>
        <p:pic>
          <p:nvPicPr>
            <p:cNvPr id="195" name="Shape 195"/>
            <p:cNvPicPr preferRelativeResize="0"/>
            <p:nvPr/>
          </p:nvPicPr>
          <p:blipFill>
            <a:blip r:embed="rId3">
              <a:alphaModFix/>
            </a:blip>
            <a:stretch>
              <a:fillRect/>
            </a:stretch>
          </p:blipFill>
          <p:spPr>
            <a:xfrm>
              <a:off x="426500" y="2643502"/>
              <a:ext cx="5699623" cy="2531449"/>
            </a:xfrm>
            <a:prstGeom prst="rect">
              <a:avLst/>
            </a:prstGeom>
            <a:noFill/>
            <a:ln>
              <a:noFill/>
            </a:ln>
          </p:spPr>
        </p:pic>
        <p:pic>
          <p:nvPicPr>
            <p:cNvPr id="196" name="Shape 196"/>
            <p:cNvPicPr preferRelativeResize="0"/>
            <p:nvPr/>
          </p:nvPicPr>
          <p:blipFill>
            <a:blip r:embed="rId4">
              <a:alphaModFix/>
            </a:blip>
            <a:stretch>
              <a:fillRect/>
            </a:stretch>
          </p:blipFill>
          <p:spPr>
            <a:xfrm>
              <a:off x="6126125" y="2643499"/>
              <a:ext cx="1219607" cy="2531451"/>
            </a:xfrm>
            <a:prstGeom prst="rect">
              <a:avLst/>
            </a:prstGeom>
            <a:noFill/>
            <a:ln>
              <a:noFill/>
            </a:ln>
          </p:spPr>
        </p:pic>
      </p:grpSp>
      <p:sp>
        <p:nvSpPr>
          <p:cNvPr id="197" name="Shape 197"/>
          <p:cNvSpPr txBox="1">
            <a:spLocks noGrp="1"/>
          </p:cNvSpPr>
          <p:nvPr>
            <p:ph type="body" idx="1"/>
          </p:nvPr>
        </p:nvSpPr>
        <p:spPr>
          <a:xfrm>
            <a:off x="311700" y="3667100"/>
            <a:ext cx="8520600" cy="924000"/>
          </a:xfrm>
          <a:prstGeom prst="rect">
            <a:avLst/>
          </a:prstGeom>
        </p:spPr>
        <p:txBody>
          <a:bodyPr wrap="square" lIns="91425" tIns="91425" rIns="91425" bIns="91425" anchor="t" anchorCtr="0">
            <a:noAutofit/>
          </a:bodyPr>
          <a:lstStyle/>
          <a:p>
            <a:pPr marL="457200" lvl="0" indent="-228600" rtl="0">
              <a:spcBef>
                <a:spcPts val="0"/>
              </a:spcBef>
            </a:pPr>
            <a:r>
              <a:rPr lang="en"/>
              <a:t>Apply industry advised horizontal buffers based on depth</a:t>
            </a:r>
          </a:p>
          <a:p>
            <a:pPr marL="914400" lvl="1" indent="-228600" rtl="0">
              <a:spcBef>
                <a:spcPts val="0"/>
              </a:spcBef>
            </a:pPr>
            <a:r>
              <a:rPr lang="en"/>
              <a:t>Minimum: max(500m, 2 x depth)</a:t>
            </a:r>
          </a:p>
          <a:p>
            <a:pPr marL="914400" lvl="1" indent="-228600" rtl="0">
              <a:spcBef>
                <a:spcPts val="0"/>
              </a:spcBef>
            </a:pPr>
            <a:r>
              <a:rPr lang="en"/>
              <a:t>Recommended: max(500m, 3 x depth)</a:t>
            </a:r>
          </a:p>
        </p:txBody>
      </p:sp>
      <p:sp>
        <p:nvSpPr>
          <p:cNvPr id="198" name="Shape 19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16</a:t>
            </a:fld>
            <a:endParaRPr lang="en"/>
          </a:p>
        </p:txBody>
      </p:sp>
      <p:graphicFrame>
        <p:nvGraphicFramePr>
          <p:cNvPr id="199" name="Shape 199"/>
          <p:cNvGraphicFramePr/>
          <p:nvPr/>
        </p:nvGraphicFramePr>
        <p:xfrm>
          <a:off x="6673200" y="1306950"/>
          <a:ext cx="2410225" cy="2560080"/>
        </p:xfrm>
        <a:graphic>
          <a:graphicData uri="http://schemas.openxmlformats.org/drawingml/2006/table">
            <a:tbl>
              <a:tblPr>
                <a:noFill/>
                <a:tableStyleId>{F1ACBB52-6E5B-4604-816A-4A99A99D1943}</a:tableStyleId>
              </a:tblPr>
              <a:tblGrid>
                <a:gridCol w="973550"/>
                <a:gridCol w="437825"/>
                <a:gridCol w="510850"/>
                <a:gridCol w="488000"/>
              </a:tblGrid>
              <a:tr h="312475">
                <a:tc>
                  <a:txBody>
                    <a:bodyPr/>
                    <a:lstStyle/>
                    <a:p>
                      <a:pPr lvl="0" rtl="0">
                        <a:lnSpc>
                          <a:spcPct val="100000"/>
                        </a:lnSpc>
                        <a:spcBef>
                          <a:spcPts val="0"/>
                        </a:spcBef>
                        <a:buNone/>
                      </a:pPr>
                      <a:r>
                        <a:rPr lang="en" sz="900">
                          <a:solidFill>
                            <a:schemeClr val="lt2"/>
                          </a:solidFill>
                        </a:rPr>
                        <a:t>Territory</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Tide</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Wave</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Wind</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r>
              <a:tr h="0">
                <a:tc>
                  <a:txBody>
                    <a:bodyPr/>
                    <a:lstStyle/>
                    <a:p>
                      <a:pPr lvl="0" rtl="0">
                        <a:lnSpc>
                          <a:spcPct val="100000"/>
                        </a:lnSpc>
                        <a:spcBef>
                          <a:spcPts val="0"/>
                        </a:spcBef>
                        <a:buNone/>
                      </a:pPr>
                      <a:r>
                        <a:rPr lang="en" sz="900">
                          <a:solidFill>
                            <a:schemeClr val="lt2"/>
                          </a:solidFill>
                        </a:rPr>
                        <a:t>Alaska</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spcBef>
                          <a:spcPts val="0"/>
                        </a:spcBef>
                        <a:buNone/>
                      </a:pPr>
                      <a:endParaRPr sz="900" b="1">
                        <a:solidFill>
                          <a:schemeClr val="lt2"/>
                        </a:solidFill>
                      </a:endParaRP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r>
              <a:tr h="0">
                <a:tc>
                  <a:txBody>
                    <a:bodyPr/>
                    <a:lstStyle/>
                    <a:p>
                      <a:pPr lvl="0" rtl="0">
                        <a:lnSpc>
                          <a:spcPct val="100000"/>
                        </a:lnSpc>
                        <a:spcBef>
                          <a:spcPts val="0"/>
                        </a:spcBef>
                        <a:buNone/>
                      </a:pPr>
                      <a:r>
                        <a:rPr lang="en" sz="900">
                          <a:solidFill>
                            <a:schemeClr val="lt2"/>
                          </a:solidFill>
                        </a:rPr>
                        <a:t>East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r>
              <a:tr h="0">
                <a:tc>
                  <a:txBody>
                    <a:bodyPr/>
                    <a:lstStyle/>
                    <a:p>
                      <a:pPr lvl="0" rtl="0">
                        <a:lnSpc>
                          <a:spcPct val="100000"/>
                        </a:lnSpc>
                        <a:spcBef>
                          <a:spcPts val="0"/>
                        </a:spcBef>
                        <a:buNone/>
                      </a:pPr>
                      <a:r>
                        <a:rPr lang="en" sz="900">
                          <a:solidFill>
                            <a:schemeClr val="lt2"/>
                          </a:solidFill>
                        </a:rPr>
                        <a:t>Gulf of Mexico</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r>
              <a:tr h="0">
                <a:tc>
                  <a:txBody>
                    <a:bodyPr/>
                    <a:lstStyle/>
                    <a:p>
                      <a:pPr lvl="0" rtl="0">
                        <a:lnSpc>
                          <a:spcPct val="100000"/>
                        </a:lnSpc>
                        <a:spcBef>
                          <a:spcPts val="0"/>
                        </a:spcBef>
                        <a:buNone/>
                      </a:pPr>
                      <a:r>
                        <a:rPr lang="en" sz="900">
                          <a:solidFill>
                            <a:schemeClr val="lt2"/>
                          </a:solidFill>
                        </a:rPr>
                        <a:t>Hawaii</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endParaRPr sz="900" b="1">
                        <a:solidFill>
                          <a:schemeClr val="lt2"/>
                        </a:solidFill>
                      </a:endParaRP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r>
              <a:tr h="0">
                <a:tc>
                  <a:txBody>
                    <a:bodyPr/>
                    <a:lstStyle/>
                    <a:p>
                      <a:pPr lvl="0" rtl="0">
                        <a:lnSpc>
                          <a:spcPct val="100000"/>
                        </a:lnSpc>
                        <a:spcBef>
                          <a:spcPts val="0"/>
                        </a:spcBef>
                        <a:buNone/>
                      </a:pPr>
                      <a:r>
                        <a:rPr lang="en" sz="900">
                          <a:solidFill>
                            <a:schemeClr val="lt2"/>
                          </a:solidFill>
                        </a:rPr>
                        <a:t>Puerto Rico</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spcBef>
                          <a:spcPts val="0"/>
                        </a:spcBef>
                        <a:buNone/>
                      </a:pPr>
                      <a:endParaRPr sz="900" b="1">
                        <a:solidFill>
                          <a:schemeClr val="lt2"/>
                        </a:solidFill>
                      </a:endParaRP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r>
              <a:tr h="0">
                <a:tc>
                  <a:txBody>
                    <a:bodyPr/>
                    <a:lstStyle/>
                    <a:p>
                      <a:pPr lvl="0" rtl="0">
                        <a:lnSpc>
                          <a:spcPct val="100000"/>
                        </a:lnSpc>
                        <a:spcBef>
                          <a:spcPts val="0"/>
                        </a:spcBef>
                        <a:buNone/>
                      </a:pPr>
                      <a:r>
                        <a:rPr lang="en" sz="900">
                          <a:solidFill>
                            <a:schemeClr val="lt2"/>
                          </a:solidFill>
                        </a:rPr>
                        <a:t>US Virgin Isl.</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spcBef>
                          <a:spcPts val="0"/>
                        </a:spcBef>
                        <a:buNone/>
                      </a:pPr>
                      <a:endParaRPr sz="900" b="1">
                        <a:solidFill>
                          <a:schemeClr val="lt2"/>
                        </a:solidFill>
                      </a:endParaRP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r>
              <a:tr h="312475">
                <a:tc>
                  <a:txBody>
                    <a:bodyPr/>
                    <a:lstStyle/>
                    <a:p>
                      <a:pPr lvl="0" rtl="0">
                        <a:lnSpc>
                          <a:spcPct val="100000"/>
                        </a:lnSpc>
                        <a:spcBef>
                          <a:spcPts val="0"/>
                        </a:spcBef>
                        <a:buNone/>
                      </a:pPr>
                      <a:r>
                        <a:rPr lang="en" sz="900">
                          <a:solidFill>
                            <a:schemeClr val="lt2"/>
                          </a:solidFill>
                        </a:rPr>
                        <a:t>West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c>
                  <a:txBody>
                    <a:bodyPr/>
                    <a:lstStyle/>
                    <a:p>
                      <a:pPr lvl="0" algn="ctr" rtl="0">
                        <a:lnSpc>
                          <a:spcPct val="100000"/>
                        </a:lnSpc>
                        <a:spcBef>
                          <a:spcPts val="0"/>
                        </a:spcBef>
                        <a:buNone/>
                      </a:pPr>
                      <a:r>
                        <a:rPr lang="en" sz="900" b="1">
                          <a:solidFill>
                            <a:schemeClr val="lt2"/>
                          </a:solidFill>
                        </a:rPr>
                        <a:t>✔</a:t>
                      </a:r>
                    </a:p>
                  </a:txBody>
                  <a:tcPr marL="91425" marR="91425" marT="91425" marB="91425">
                    <a:lnL w="9525" cap="flat" cmpd="sng">
                      <a:solidFill>
                        <a:schemeClr val="dk2"/>
                      </a:solidFill>
                      <a:prstDash val="solid"/>
                      <a:round/>
                      <a:headEnd type="none" w="med" len="med"/>
                      <a:tailEnd type="none" w="med" len="med"/>
                    </a:lnL>
                    <a:lnR w="9525" cap="flat" cmpd="sng">
                      <a:solidFill>
                        <a:schemeClr val="dk2"/>
                      </a:solidFill>
                      <a:prstDash val="solid"/>
                      <a:round/>
                      <a:headEnd type="none" w="med" len="med"/>
                      <a:tailEnd type="none" w="med" len="med"/>
                    </a:lnR>
                    <a:lnT w="9525" cap="flat" cmpd="sng">
                      <a:solidFill>
                        <a:schemeClr val="dk2"/>
                      </a:solidFill>
                      <a:prstDash val="solid"/>
                      <a:round/>
                      <a:headEnd type="none" w="med" len="med"/>
                      <a:tailEnd type="none" w="med" len="med"/>
                    </a:lnT>
                    <a:lnB w="9525" cap="flat" cmpd="sng">
                      <a:solidFill>
                        <a:schemeClr val="dk2"/>
                      </a:solidFill>
                      <a:prstDash val="solid"/>
                      <a:round/>
                      <a:headEnd type="none" w="med" len="med"/>
                      <a:tailEnd type="none" w="med" len="med"/>
                    </a:lnB>
                  </a:tcPr>
                </a:tc>
              </a:tr>
            </a:tbl>
          </a:graphicData>
        </a:graphic>
      </p:graphicFrame>
      <p:grpSp>
        <p:nvGrpSpPr>
          <p:cNvPr id="200" name="Shape 200"/>
          <p:cNvGrpSpPr/>
          <p:nvPr/>
        </p:nvGrpSpPr>
        <p:grpSpPr>
          <a:xfrm rot="300835">
            <a:off x="6863843" y="4016105"/>
            <a:ext cx="1656420" cy="915497"/>
            <a:chOff x="6515800" y="4159125"/>
            <a:chExt cx="1656376" cy="915473"/>
          </a:xfrm>
        </p:grpSpPr>
        <p:pic>
          <p:nvPicPr>
            <p:cNvPr id="201" name="Shape 201"/>
            <p:cNvPicPr preferRelativeResize="0"/>
            <p:nvPr/>
          </p:nvPicPr>
          <p:blipFill rotWithShape="1">
            <a:blip r:embed="rId5">
              <a:alphaModFix/>
            </a:blip>
            <a:srcRect t="58578"/>
            <a:stretch/>
          </p:blipFill>
          <p:spPr>
            <a:xfrm>
              <a:off x="6515800" y="4596225"/>
              <a:ext cx="1656376" cy="478373"/>
            </a:xfrm>
            <a:prstGeom prst="rect">
              <a:avLst/>
            </a:prstGeom>
            <a:noFill/>
            <a:ln>
              <a:noFill/>
            </a:ln>
          </p:spPr>
        </p:pic>
        <p:pic>
          <p:nvPicPr>
            <p:cNvPr id="202" name="Shape 202"/>
            <p:cNvPicPr preferRelativeResize="0"/>
            <p:nvPr/>
          </p:nvPicPr>
          <p:blipFill rotWithShape="1">
            <a:blip r:embed="rId5">
              <a:alphaModFix/>
            </a:blip>
            <a:srcRect b="62151"/>
            <a:stretch/>
          </p:blipFill>
          <p:spPr>
            <a:xfrm>
              <a:off x="6515800" y="4159125"/>
              <a:ext cx="1656376" cy="437101"/>
            </a:xfrm>
            <a:prstGeom prst="rect">
              <a:avLst/>
            </a:prstGeom>
            <a:noFill/>
            <a:ln>
              <a:noFill/>
            </a:ln>
          </p:spPr>
        </p:pic>
      </p:grpSp>
      <p:sp>
        <p:nvSpPr>
          <p:cNvPr id="203" name="Shape 203"/>
          <p:cNvSpPr txBox="1">
            <a:spLocks noGrp="1"/>
          </p:cNvSpPr>
          <p:nvPr>
            <p:ph type="body" idx="1"/>
          </p:nvPr>
        </p:nvSpPr>
        <p:spPr>
          <a:xfrm>
            <a:off x="311700" y="4477575"/>
            <a:ext cx="8520600" cy="666000"/>
          </a:xfrm>
          <a:prstGeom prst="rect">
            <a:avLst/>
          </a:prstGeom>
        </p:spPr>
        <p:txBody>
          <a:bodyPr wrap="square" lIns="91425" tIns="91425" rIns="91425" bIns="91425" anchor="t" anchorCtr="0">
            <a:noAutofit/>
          </a:bodyPr>
          <a:lstStyle/>
          <a:p>
            <a:pPr marL="457200" lvl="0" indent="-228600" rtl="0">
              <a:spcBef>
                <a:spcPts val="0"/>
              </a:spcBef>
            </a:pPr>
            <a:r>
              <a:rPr lang="en"/>
              <a:t>Extract overlap with energy resources: tidal, wave, wind</a:t>
            </a:r>
            <a:br>
              <a:rPr lang="en"/>
            </a:br>
            <a:r>
              <a:rPr lang="en" sz="1400"/>
              <a:t>(tidal: Haas et al 2011; wave: P. T. Jacobson et al 2011; wind: Schwartz et al 2010)</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10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1000"/>
                                        <p:tgtEl>
                                          <p:spTgt spid="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1000"/>
                                        <p:tgtEl>
                                          <p:spTgt spid="19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00"/>
                                        </p:tgtEl>
                                        <p:attrNameLst>
                                          <p:attrName>style.visibility</p:attrName>
                                        </p:attrNameLst>
                                      </p:cBhvr>
                                      <p:to>
                                        <p:strVal val="visible"/>
                                      </p:to>
                                    </p:set>
                                    <p:animEffect transition="in" filter="fade">
                                      <p:cBhvr>
                                        <p:cTn id="20" dur="1000"/>
                                        <p:tgtEl>
                                          <p:spTgt spid="2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3"/>
                                        </p:tgtEl>
                                        <p:attrNameLst>
                                          <p:attrName>style.visibility</p:attrName>
                                        </p:attrNameLst>
                                      </p:cBhvr>
                                      <p:to>
                                        <p:strVal val="visible"/>
                                      </p:to>
                                    </p:set>
                                    <p:animEffect transition="in" filter="fade">
                                      <p:cBhvr>
                                        <p:cTn id="25" dur="1000"/>
                                        <p:tgtEl>
                                          <p:spTgt spid="203"/>
                                        </p:tgtEl>
                                      </p:cBhvr>
                                    </p:animEffect>
                                  </p:childTnLst>
                                </p:cTn>
                              </p:par>
                              <p:par>
                                <p:cTn id="26" presetID="10" presetClass="entr" presetSubtype="0" fill="hold" nodeType="withEffect">
                                  <p:stCondLst>
                                    <p:cond delay="0"/>
                                  </p:stCondLst>
                                  <p:childTnLst>
                                    <p:set>
                                      <p:cBhvr>
                                        <p:cTn id="27" dur="1" fill="hold">
                                          <p:stCondLst>
                                            <p:cond delay="0"/>
                                          </p:stCondLst>
                                        </p:cTn>
                                        <p:tgtEl>
                                          <p:spTgt spid="199"/>
                                        </p:tgtEl>
                                        <p:attrNameLst>
                                          <p:attrName>style.visibility</p:attrName>
                                        </p:attrNameLst>
                                      </p:cBhvr>
                                      <p:to>
                                        <p:strVal val="visible"/>
                                      </p:to>
                                    </p:set>
                                    <p:animEffect transition="in" filter="fade">
                                      <p:cBhvr>
                                        <p:cTn id="28"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Depth-varying cable buffer</a:t>
            </a:r>
          </a:p>
        </p:txBody>
      </p:sp>
      <p:sp>
        <p:nvSpPr>
          <p:cNvPr id="209" name="Shape 209"/>
          <p:cNvSpPr txBox="1"/>
          <p:nvPr/>
        </p:nvSpPr>
        <p:spPr>
          <a:xfrm>
            <a:off x="0" y="4802928"/>
            <a:ext cx="9144000" cy="847500"/>
          </a:xfrm>
          <a:prstGeom prst="rect">
            <a:avLst/>
          </a:prstGeom>
          <a:noFill/>
          <a:ln>
            <a:noFill/>
          </a:ln>
        </p:spPr>
        <p:txBody>
          <a:bodyPr wrap="square" lIns="91425" tIns="91425" rIns="91425" bIns="91425" anchor="t" anchorCtr="0">
            <a:noAutofit/>
          </a:bodyPr>
          <a:lstStyle/>
          <a:p>
            <a:pPr lvl="0" algn="ctr">
              <a:spcBef>
                <a:spcPts val="0"/>
              </a:spcBef>
              <a:buNone/>
            </a:pPr>
            <a:r>
              <a:rPr lang="en" u="sng" dirty="0">
                <a:solidFill>
                  <a:schemeClr val="hlink"/>
                </a:solidFill>
                <a:hlinkClick r:id="rId3"/>
              </a:rPr>
              <a:t>ecoquants.com/nrel-cables</a:t>
            </a:r>
            <a:r>
              <a:rPr lang="en" dirty="0"/>
              <a:t> </a:t>
            </a:r>
          </a:p>
        </p:txBody>
      </p:sp>
      <p:sp>
        <p:nvSpPr>
          <p:cNvPr id="210" name="Shape 21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17</a:t>
            </a:fld>
            <a:endParaRPr lang="en"/>
          </a:p>
        </p:txBody>
      </p:sp>
      <p:sp>
        <p:nvSpPr>
          <p:cNvPr id="211" name="Shape 211"/>
          <p:cNvSpPr txBox="1"/>
          <p:nvPr/>
        </p:nvSpPr>
        <p:spPr>
          <a:xfrm>
            <a:off x="366250" y="1011400"/>
            <a:ext cx="2739300" cy="306300"/>
          </a:xfrm>
          <a:prstGeom prst="rect">
            <a:avLst/>
          </a:prstGeom>
          <a:noFill/>
          <a:ln>
            <a:noFill/>
          </a:ln>
        </p:spPr>
        <p:txBody>
          <a:bodyPr wrap="square" lIns="91425" tIns="91425" rIns="91425" bIns="91425" anchor="t" anchorCtr="0">
            <a:noAutofit/>
          </a:bodyPr>
          <a:lstStyle/>
          <a:p>
            <a:pPr lvl="0" algn="ctr">
              <a:spcBef>
                <a:spcPts val="0"/>
              </a:spcBef>
              <a:buNone/>
            </a:pPr>
            <a:r>
              <a:rPr lang="en" sz="1800" b="1">
                <a:solidFill>
                  <a:schemeClr val="lt2"/>
                </a:solidFill>
              </a:rPr>
              <a:t>Tide in Alaska</a:t>
            </a:r>
          </a:p>
        </p:txBody>
      </p:sp>
      <p:sp>
        <p:nvSpPr>
          <p:cNvPr id="212" name="Shape 212"/>
          <p:cNvSpPr txBox="1"/>
          <p:nvPr/>
        </p:nvSpPr>
        <p:spPr>
          <a:xfrm>
            <a:off x="3236479" y="1018250"/>
            <a:ext cx="2763900" cy="3063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b="1">
                <a:solidFill>
                  <a:schemeClr val="lt2"/>
                </a:solidFill>
              </a:rPr>
              <a:t>Wave in West</a:t>
            </a:r>
          </a:p>
        </p:txBody>
      </p:sp>
      <p:sp>
        <p:nvSpPr>
          <p:cNvPr id="213" name="Shape 213"/>
          <p:cNvSpPr txBox="1"/>
          <p:nvPr/>
        </p:nvSpPr>
        <p:spPr>
          <a:xfrm>
            <a:off x="6131054" y="1018800"/>
            <a:ext cx="2739300" cy="3063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b="1">
                <a:solidFill>
                  <a:schemeClr val="lt2"/>
                </a:solidFill>
              </a:rPr>
              <a:t>Wind in Hawaii</a:t>
            </a:r>
          </a:p>
        </p:txBody>
      </p:sp>
      <p:pic>
        <p:nvPicPr>
          <p:cNvPr id="214" name="Shape 214"/>
          <p:cNvPicPr preferRelativeResize="0"/>
          <p:nvPr/>
        </p:nvPicPr>
        <p:blipFill>
          <a:blip r:embed="rId4">
            <a:alphaModFix/>
          </a:blip>
          <a:stretch>
            <a:fillRect/>
          </a:stretch>
        </p:blipFill>
        <p:spPr>
          <a:xfrm>
            <a:off x="3236371" y="1401301"/>
            <a:ext cx="2763794" cy="3460548"/>
          </a:xfrm>
          <a:prstGeom prst="rect">
            <a:avLst/>
          </a:prstGeom>
          <a:noFill/>
          <a:ln>
            <a:noFill/>
          </a:ln>
        </p:spPr>
      </p:pic>
      <p:pic>
        <p:nvPicPr>
          <p:cNvPr id="215" name="Shape 215"/>
          <p:cNvPicPr preferRelativeResize="0"/>
          <p:nvPr/>
        </p:nvPicPr>
        <p:blipFill>
          <a:blip r:embed="rId5">
            <a:alphaModFix/>
          </a:blip>
          <a:stretch>
            <a:fillRect/>
          </a:stretch>
        </p:blipFill>
        <p:spPr>
          <a:xfrm>
            <a:off x="366100" y="1387575"/>
            <a:ext cx="2739374" cy="3441617"/>
          </a:xfrm>
          <a:prstGeom prst="rect">
            <a:avLst/>
          </a:prstGeom>
          <a:noFill/>
          <a:ln>
            <a:noFill/>
          </a:ln>
        </p:spPr>
      </p:pic>
      <p:pic>
        <p:nvPicPr>
          <p:cNvPr id="216" name="Shape 216"/>
          <p:cNvPicPr preferRelativeResize="0"/>
          <p:nvPr/>
        </p:nvPicPr>
        <p:blipFill>
          <a:blip r:embed="rId6">
            <a:alphaModFix/>
          </a:blip>
          <a:stretch>
            <a:fillRect/>
          </a:stretch>
        </p:blipFill>
        <p:spPr>
          <a:xfrm>
            <a:off x="6131076" y="1402375"/>
            <a:ext cx="2739299" cy="3441397"/>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1000"/>
                                        <p:tgtEl>
                                          <p:spTgt spid="2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3"/>
                                        </p:tgtEl>
                                        <p:attrNameLst>
                                          <p:attrName>style.visibility</p:attrName>
                                        </p:attrNameLst>
                                      </p:cBhvr>
                                      <p:to>
                                        <p:strVal val="visible"/>
                                      </p:to>
                                    </p:set>
                                    <p:animEffect transition="in" filter="fade">
                                      <p:cBhvr>
                                        <p:cTn id="15" dur="1000"/>
                                        <p:tgtEl>
                                          <p:spTgt spid="213"/>
                                        </p:tgtEl>
                                      </p:cBhvr>
                                    </p:animEffect>
                                  </p:childTnLst>
                                </p:cTn>
                              </p:par>
                              <p:par>
                                <p:cTn id="16" presetID="10" presetClass="entr" presetSubtype="0" fill="hold" nodeType="withEffect">
                                  <p:stCondLst>
                                    <p:cond delay="0"/>
                                  </p:stCondLst>
                                  <p:childTnLst>
                                    <p:set>
                                      <p:cBhvr>
                                        <p:cTn id="17" dur="1" fill="hold">
                                          <p:stCondLst>
                                            <p:cond delay="0"/>
                                          </p:stCondLst>
                                        </p:cTn>
                                        <p:tgtEl>
                                          <p:spTgt spid="216"/>
                                        </p:tgtEl>
                                        <p:attrNameLst>
                                          <p:attrName>style.visibility</p:attrName>
                                        </p:attrNameLst>
                                      </p:cBhvr>
                                      <p:to>
                                        <p:strVal val="visible"/>
                                      </p:to>
                                    </p:set>
                                    <p:animEffect transition="in" filter="fade">
                                      <p:cBhvr>
                                        <p:cTn id="18" dur="10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Overlap of cable buffers with energy resources</a:t>
            </a:r>
          </a:p>
        </p:txBody>
      </p:sp>
      <p:sp>
        <p:nvSpPr>
          <p:cNvPr id="222" name="Shape 22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18</a:t>
            </a:fld>
            <a:endParaRPr lang="en"/>
          </a:p>
        </p:txBody>
      </p:sp>
      <p:pic>
        <p:nvPicPr>
          <p:cNvPr id="223" name="Shape 223"/>
          <p:cNvPicPr preferRelativeResize="0"/>
          <p:nvPr/>
        </p:nvPicPr>
        <p:blipFill rotWithShape="1">
          <a:blip r:embed="rId3">
            <a:alphaModFix/>
          </a:blip>
          <a:srcRect t="4780"/>
          <a:stretch/>
        </p:blipFill>
        <p:spPr>
          <a:xfrm>
            <a:off x="3405475" y="1352624"/>
            <a:ext cx="5120250" cy="3638474"/>
          </a:xfrm>
          <a:prstGeom prst="rect">
            <a:avLst/>
          </a:prstGeom>
          <a:noFill/>
          <a:ln>
            <a:noFill/>
          </a:ln>
        </p:spPr>
      </p:pic>
      <p:pic>
        <p:nvPicPr>
          <p:cNvPr id="224" name="Shape 224"/>
          <p:cNvPicPr preferRelativeResize="0"/>
          <p:nvPr/>
        </p:nvPicPr>
        <p:blipFill rotWithShape="1">
          <a:blip r:embed="rId4">
            <a:alphaModFix/>
          </a:blip>
          <a:srcRect t="4780"/>
          <a:stretch/>
        </p:blipFill>
        <p:spPr>
          <a:xfrm>
            <a:off x="618275" y="1352624"/>
            <a:ext cx="2732950" cy="3638474"/>
          </a:xfrm>
          <a:prstGeom prst="rect">
            <a:avLst/>
          </a:prstGeom>
          <a:noFill/>
          <a:ln>
            <a:noFill/>
          </a:ln>
        </p:spPr>
      </p:pic>
      <p:sp>
        <p:nvSpPr>
          <p:cNvPr id="225" name="Shape 225"/>
          <p:cNvSpPr txBox="1"/>
          <p:nvPr/>
        </p:nvSpPr>
        <p:spPr>
          <a:xfrm>
            <a:off x="618350" y="1051725"/>
            <a:ext cx="2733000" cy="300900"/>
          </a:xfrm>
          <a:prstGeom prst="rect">
            <a:avLst/>
          </a:prstGeom>
          <a:noFill/>
          <a:ln>
            <a:noFill/>
          </a:ln>
        </p:spPr>
        <p:txBody>
          <a:bodyPr wrap="square" lIns="91425" tIns="91425" rIns="91425" bIns="91425" anchor="ctr" anchorCtr="0">
            <a:noAutofit/>
          </a:bodyPr>
          <a:lstStyle/>
          <a:p>
            <a:pPr lvl="0" algn="ctr">
              <a:spcBef>
                <a:spcPts val="0"/>
              </a:spcBef>
              <a:buNone/>
            </a:pPr>
            <a:r>
              <a:rPr lang="en" sz="2400">
                <a:solidFill>
                  <a:schemeClr val="lt2"/>
                </a:solidFill>
              </a:rPr>
              <a:t>Tidal</a:t>
            </a:r>
            <a:r>
              <a:rPr lang="en">
                <a:solidFill>
                  <a:schemeClr val="lt2"/>
                </a:solidFill>
              </a:rPr>
              <a:t> (&lt;=100m depth)</a:t>
            </a:r>
          </a:p>
        </p:txBody>
      </p:sp>
      <p:sp>
        <p:nvSpPr>
          <p:cNvPr id="226" name="Shape 226"/>
          <p:cNvSpPr txBox="1"/>
          <p:nvPr/>
        </p:nvSpPr>
        <p:spPr>
          <a:xfrm>
            <a:off x="3405475" y="1034725"/>
            <a:ext cx="2733000" cy="3009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a:solidFill>
                  <a:schemeClr val="lt2"/>
                </a:solidFill>
              </a:rPr>
              <a:t>Wave</a:t>
            </a:r>
            <a:r>
              <a:rPr lang="en">
                <a:solidFill>
                  <a:schemeClr val="lt2"/>
                </a:solidFill>
              </a:rPr>
              <a:t> (&lt;=200m depth)</a:t>
            </a:r>
          </a:p>
        </p:txBody>
      </p:sp>
      <p:sp>
        <p:nvSpPr>
          <p:cNvPr id="227" name="Shape 227"/>
          <p:cNvSpPr txBox="1"/>
          <p:nvPr/>
        </p:nvSpPr>
        <p:spPr>
          <a:xfrm>
            <a:off x="6138475" y="1034725"/>
            <a:ext cx="2387100" cy="3009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a:solidFill>
                  <a:schemeClr val="lt2"/>
                </a:solidFill>
              </a:rPr>
              <a:t>Wind</a:t>
            </a:r>
            <a:r>
              <a:rPr lang="en">
                <a:solidFill>
                  <a:schemeClr val="lt2"/>
                </a:solidFill>
              </a:rPr>
              <a:t> (&lt;=1,000m depth)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671250" y="2141250"/>
            <a:ext cx="7852200" cy="861000"/>
          </a:xfrm>
          <a:prstGeom prst="rect">
            <a:avLst/>
          </a:prstGeom>
        </p:spPr>
        <p:txBody>
          <a:bodyPr wrap="square" lIns="91425" tIns="91425" rIns="91425" bIns="91425" anchor="ctr" anchorCtr="0">
            <a:noAutofit/>
          </a:bodyPr>
          <a:lstStyle/>
          <a:p>
            <a:pPr lvl="0" rtl="0">
              <a:spcBef>
                <a:spcPts val="0"/>
              </a:spcBef>
              <a:buNone/>
            </a:pPr>
            <a:r>
              <a:rPr lang="en"/>
              <a:t>Future Competing Uses Analysis</a:t>
            </a:r>
          </a:p>
        </p:txBody>
      </p:sp>
      <p:sp>
        <p:nvSpPr>
          <p:cNvPr id="233" name="Shape 23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Need for marine renewable energy</a:t>
            </a:r>
          </a:p>
        </p:txBody>
      </p:sp>
      <p:sp>
        <p:nvSpPr>
          <p:cNvPr id="69" name="Shape 69"/>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81000" rtl="0">
              <a:spcBef>
                <a:spcPts val="0"/>
              </a:spcBef>
              <a:buSzPct val="100000"/>
            </a:pPr>
            <a:r>
              <a:rPr lang="en" sz="2000" dirty="0"/>
              <a:t>Reduce:</a:t>
            </a:r>
          </a:p>
          <a:p>
            <a:pPr marL="914400" lvl="1" indent="-381000" rtl="0">
              <a:spcBef>
                <a:spcPts val="0"/>
              </a:spcBef>
              <a:buSzPct val="100000"/>
            </a:pPr>
            <a:r>
              <a:rPr lang="en" sz="2000" dirty="0"/>
              <a:t>Greenhouse gases</a:t>
            </a:r>
          </a:p>
          <a:p>
            <a:pPr marL="914400" lvl="1" indent="-381000" rtl="0">
              <a:spcBef>
                <a:spcPts val="0"/>
              </a:spcBef>
              <a:buSzPct val="100000"/>
            </a:pPr>
            <a:r>
              <a:rPr lang="en" sz="2000" dirty="0"/>
              <a:t>Foreign dependence on energy</a:t>
            </a:r>
          </a:p>
          <a:p>
            <a:pPr marL="457200" lvl="0" indent="-381000" rtl="0">
              <a:spcBef>
                <a:spcPts val="0"/>
              </a:spcBef>
              <a:buSzPct val="100000"/>
            </a:pPr>
            <a:r>
              <a:rPr lang="en" sz="2000" dirty="0"/>
              <a:t>Marine energy advantages:</a:t>
            </a:r>
          </a:p>
          <a:p>
            <a:pPr marL="914400" lvl="1" indent="-381000" rtl="0">
              <a:spcBef>
                <a:spcPts val="0"/>
              </a:spcBef>
              <a:buSzPct val="100000"/>
            </a:pPr>
            <a:r>
              <a:rPr lang="en" sz="2000" dirty="0"/>
              <a:t>Complementary</a:t>
            </a:r>
            <a:r>
              <a:rPr lang="en" sz="1200" dirty="0"/>
              <a:t> to other large scale renewable energy </a:t>
            </a:r>
          </a:p>
          <a:p>
            <a:pPr marL="914400" lvl="1" indent="-381000" rtl="0">
              <a:spcBef>
                <a:spcPts val="0"/>
              </a:spcBef>
              <a:buSzPct val="100000"/>
            </a:pPr>
            <a:r>
              <a:rPr lang="en" sz="2000" dirty="0"/>
              <a:t>Predictable</a:t>
            </a:r>
            <a:r>
              <a:rPr lang="en" sz="1200" dirty="0"/>
              <a:t> throughout day and seasons</a:t>
            </a:r>
          </a:p>
          <a:p>
            <a:pPr marL="914400" lvl="1" indent="-381000">
              <a:spcBef>
                <a:spcPts val="0"/>
              </a:spcBef>
              <a:buSzPct val="100000"/>
            </a:pPr>
            <a:r>
              <a:rPr lang="en" sz="2000" dirty="0"/>
              <a:t>Proximity</a:t>
            </a:r>
            <a:r>
              <a:rPr lang="en" sz="1200" dirty="0"/>
              <a:t> to dense coastal populations</a:t>
            </a:r>
          </a:p>
        </p:txBody>
      </p:sp>
      <p:sp>
        <p:nvSpPr>
          <p:cNvPr id="70" name="Shape 7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xEl>
                                              <p:pRg st="0" end="0"/>
                                            </p:txEl>
                                          </p:spTgt>
                                        </p:tgtEl>
                                        <p:attrNameLst>
                                          <p:attrName>style.visibility</p:attrName>
                                        </p:attrNameLst>
                                      </p:cBhvr>
                                      <p:to>
                                        <p:strVal val="visible"/>
                                      </p:to>
                                    </p:set>
                                    <p:animEffect transition="in" filter="fade">
                                      <p:cBhvr>
                                        <p:cTn id="7" dur="1000"/>
                                        <p:tgtEl>
                                          <p:spTgt spid="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xEl>
                                              <p:pRg st="1" end="1"/>
                                            </p:txEl>
                                          </p:spTgt>
                                        </p:tgtEl>
                                        <p:attrNameLst>
                                          <p:attrName>style.visibility</p:attrName>
                                        </p:attrNameLst>
                                      </p:cBhvr>
                                      <p:to>
                                        <p:strVal val="visible"/>
                                      </p:to>
                                    </p:set>
                                    <p:animEffect transition="in" filter="fade">
                                      <p:cBhvr>
                                        <p:cTn id="12" dur="1000"/>
                                        <p:tgtEl>
                                          <p:spTgt spid="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
                                            <p:txEl>
                                              <p:pRg st="2" end="2"/>
                                            </p:txEl>
                                          </p:spTgt>
                                        </p:tgtEl>
                                        <p:attrNameLst>
                                          <p:attrName>style.visibility</p:attrName>
                                        </p:attrNameLst>
                                      </p:cBhvr>
                                      <p:to>
                                        <p:strVal val="visible"/>
                                      </p:to>
                                    </p:set>
                                    <p:animEffect transition="in" filter="fade">
                                      <p:cBhvr>
                                        <p:cTn id="17" dur="1000"/>
                                        <p:tgtEl>
                                          <p:spTgt spid="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
                                            <p:txEl>
                                              <p:pRg st="3" end="3"/>
                                            </p:txEl>
                                          </p:spTgt>
                                        </p:tgtEl>
                                        <p:attrNameLst>
                                          <p:attrName>style.visibility</p:attrName>
                                        </p:attrNameLst>
                                      </p:cBhvr>
                                      <p:to>
                                        <p:strVal val="visible"/>
                                      </p:to>
                                    </p:set>
                                    <p:animEffect transition="in" filter="fade">
                                      <p:cBhvr>
                                        <p:cTn id="22" dur="1000"/>
                                        <p:tgtEl>
                                          <p:spTgt spid="6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
                                            <p:txEl>
                                              <p:pRg st="4" end="4"/>
                                            </p:txEl>
                                          </p:spTgt>
                                        </p:tgtEl>
                                        <p:attrNameLst>
                                          <p:attrName>style.visibility</p:attrName>
                                        </p:attrNameLst>
                                      </p:cBhvr>
                                      <p:to>
                                        <p:strVal val="visible"/>
                                      </p:to>
                                    </p:set>
                                    <p:animEffect transition="in" filter="fade">
                                      <p:cBhvr>
                                        <p:cTn id="27" dur="1000"/>
                                        <p:tgtEl>
                                          <p:spTgt spid="6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
                                            <p:txEl>
                                              <p:pRg st="5" end="5"/>
                                            </p:txEl>
                                          </p:spTgt>
                                        </p:tgtEl>
                                        <p:attrNameLst>
                                          <p:attrName>style.visibility</p:attrName>
                                        </p:attrNameLst>
                                      </p:cBhvr>
                                      <p:to>
                                        <p:strVal val="visible"/>
                                      </p:to>
                                    </p:set>
                                    <p:animEffect transition="in" filter="fade">
                                      <p:cBhvr>
                                        <p:cTn id="32" dur="1000"/>
                                        <p:tgtEl>
                                          <p:spTgt spid="6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9">
                                            <p:txEl>
                                              <p:pRg st="6" end="6"/>
                                            </p:txEl>
                                          </p:spTgt>
                                        </p:tgtEl>
                                        <p:attrNameLst>
                                          <p:attrName>style.visibility</p:attrName>
                                        </p:attrNameLst>
                                      </p:cBhvr>
                                      <p:to>
                                        <p:strVal val="visible"/>
                                      </p:to>
                                    </p:set>
                                    <p:animEffect transition="in" filter="fade">
                                      <p:cBhvr>
                                        <p:cTn id="37" dur="1000"/>
                                        <p:tgtEl>
                                          <p:spTgt spid="6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Future NREL Competing Use Work</a:t>
            </a:r>
          </a:p>
        </p:txBody>
      </p:sp>
      <p:sp>
        <p:nvSpPr>
          <p:cNvPr id="239" name="Shape 239"/>
          <p:cNvSpPr txBox="1">
            <a:spLocks noGrp="1"/>
          </p:cNvSpPr>
          <p:nvPr>
            <p:ph type="body" idx="1"/>
          </p:nvPr>
        </p:nvSpPr>
        <p:spPr>
          <a:xfrm>
            <a:off x="311700" y="1152475"/>
            <a:ext cx="8520600" cy="3900000"/>
          </a:xfrm>
          <a:prstGeom prst="rect">
            <a:avLst/>
          </a:prstGeom>
        </p:spPr>
        <p:txBody>
          <a:bodyPr wrap="square" lIns="91425" tIns="91425" rIns="91425" bIns="91425" anchor="t" anchorCtr="0">
            <a:noAutofit/>
          </a:bodyPr>
          <a:lstStyle/>
          <a:p>
            <a:pPr marL="457200" lvl="0" indent="-349250" rtl="0">
              <a:spcBef>
                <a:spcPts val="0"/>
              </a:spcBef>
              <a:buSzPct val="105555"/>
            </a:pPr>
            <a:r>
              <a:rPr lang="en" sz="1200" dirty="0"/>
              <a:t>Timeline: Oct 2017 - Oct 2018</a:t>
            </a:r>
          </a:p>
          <a:p>
            <a:pPr marL="457200" lvl="0" indent="-349250" rtl="0">
              <a:spcBef>
                <a:spcPts val="0"/>
              </a:spcBef>
              <a:buSzPct val="100000"/>
            </a:pPr>
            <a:r>
              <a:rPr lang="en" sz="1400" dirty="0"/>
              <a:t>Goal</a:t>
            </a:r>
          </a:p>
          <a:p>
            <a:pPr marL="914400" lvl="1" indent="-323850" rtl="0">
              <a:spcBef>
                <a:spcPts val="0"/>
              </a:spcBef>
              <a:buSzPct val="100000"/>
            </a:pPr>
            <a:r>
              <a:rPr lang="en" sz="1100" dirty="0"/>
              <a:t>Provide common reference to competing uses and potential conflict when evaluating marine renewable energy</a:t>
            </a:r>
          </a:p>
          <a:p>
            <a:pPr marL="914400" lvl="1" indent="-323850" rtl="0">
              <a:spcBef>
                <a:spcPts val="0"/>
              </a:spcBef>
              <a:buSzPct val="100000"/>
            </a:pPr>
            <a:r>
              <a:rPr lang="en" sz="1100" dirty="0"/>
              <a:t>Update Black &amp; Veatch (2010) report with open, current data</a:t>
            </a:r>
          </a:p>
          <a:p>
            <a:pPr marL="914400" lvl="1" indent="-323850" rtl="0">
              <a:spcBef>
                <a:spcPts val="0"/>
              </a:spcBef>
              <a:buSzPct val="100000"/>
            </a:pPr>
            <a:r>
              <a:rPr lang="en" sz="1100" dirty="0"/>
              <a:t>Utilize best available data with best available science to provide decision support (advisory vs. exclusive)</a:t>
            </a:r>
          </a:p>
          <a:p>
            <a:pPr marL="914400" lvl="1" indent="-323850" rtl="0">
              <a:spcBef>
                <a:spcPts val="0"/>
              </a:spcBef>
              <a:buSzPct val="100000"/>
            </a:pPr>
            <a:r>
              <a:rPr lang="en" sz="1100" dirty="0"/>
              <a:t>Create tool to ingest data layers and evaluate competing ocean uses</a:t>
            </a:r>
          </a:p>
          <a:p>
            <a:pPr marL="457200" lvl="0" indent="-349250" rtl="0">
              <a:spcBef>
                <a:spcPts val="0"/>
              </a:spcBef>
              <a:buSzPct val="100000"/>
            </a:pPr>
            <a:r>
              <a:rPr lang="en" sz="1400" dirty="0"/>
              <a:t>Data sources</a:t>
            </a:r>
          </a:p>
          <a:p>
            <a:pPr marL="914400" lvl="1" indent="-323850" rtl="0">
              <a:spcBef>
                <a:spcPts val="0"/>
              </a:spcBef>
              <a:buSzPct val="100000"/>
            </a:pPr>
            <a:r>
              <a:rPr lang="en" sz="1100" dirty="0"/>
              <a:t>MarineCadastre.gov (</a:t>
            </a:r>
            <a:r>
              <a:rPr lang="en" sz="1100" u="sng" dirty="0">
                <a:solidFill>
                  <a:schemeClr val="hlink"/>
                </a:solidFill>
                <a:hlinkClick r:id="rId3"/>
              </a:rPr>
              <a:t>scrape-marinecadastre</a:t>
            </a:r>
            <a:r>
              <a:rPr lang="en" sz="1100" dirty="0"/>
              <a:t>)</a:t>
            </a:r>
          </a:p>
          <a:p>
            <a:pPr marL="914400" lvl="1" indent="-323850" rtl="0">
              <a:spcBef>
                <a:spcPts val="0"/>
              </a:spcBef>
              <a:buSzPct val="100000"/>
            </a:pPr>
            <a:r>
              <a:rPr lang="en" sz="1100" dirty="0"/>
              <a:t>Others: </a:t>
            </a:r>
            <a:r>
              <a:rPr lang="en" sz="1100" u="sng" dirty="0">
                <a:solidFill>
                  <a:schemeClr val="hlink"/>
                </a:solidFill>
                <a:hlinkClick r:id="rId4"/>
              </a:rPr>
              <a:t>CA Offshore Wind Energy</a:t>
            </a:r>
            <a:r>
              <a:rPr lang="en" sz="1100" dirty="0"/>
              <a:t>, </a:t>
            </a:r>
            <a:r>
              <a:rPr lang="en" sz="1100" u="sng" dirty="0">
                <a:solidFill>
                  <a:schemeClr val="hlink"/>
                </a:solidFill>
                <a:hlinkClick r:id="rId5"/>
              </a:rPr>
              <a:t>West Coast Ocean Data Portal</a:t>
            </a:r>
            <a:r>
              <a:rPr lang="en" sz="1100" dirty="0"/>
              <a:t>, </a:t>
            </a:r>
            <a:r>
              <a:rPr lang="en" sz="1100" u="sng" dirty="0">
                <a:solidFill>
                  <a:schemeClr val="hlink"/>
                </a:solidFill>
                <a:hlinkClick r:id="rId6"/>
              </a:rPr>
              <a:t>Northeast Ocean Data Portal</a:t>
            </a:r>
            <a:r>
              <a:rPr lang="en" sz="1100" dirty="0"/>
              <a:t>, </a:t>
            </a:r>
            <a:r>
              <a:rPr lang="en" sz="1100" u="sng" dirty="0">
                <a:solidFill>
                  <a:schemeClr val="hlink"/>
                </a:solidFill>
                <a:hlinkClick r:id="rId7"/>
              </a:rPr>
              <a:t>Mid-Atlantic Ocean Data Portal</a:t>
            </a:r>
            <a:r>
              <a:rPr lang="en" sz="1100" dirty="0"/>
              <a:t>, </a:t>
            </a:r>
            <a:r>
              <a:rPr lang="en" sz="1100" u="sng" dirty="0">
                <a:solidFill>
                  <a:schemeClr val="hlink"/>
                </a:solidFill>
                <a:hlinkClick r:id="rId8"/>
              </a:rPr>
              <a:t>Governors' South Atlantic Alliance Portal</a:t>
            </a:r>
            <a:r>
              <a:rPr lang="en" sz="1100" dirty="0"/>
              <a:t>, </a:t>
            </a:r>
            <a:r>
              <a:rPr lang="en" sz="1100" u="sng" dirty="0">
                <a:solidFill>
                  <a:schemeClr val="hlink"/>
                </a:solidFill>
                <a:hlinkClick r:id="rId9"/>
              </a:rPr>
              <a:t>Gulf of Mexico Data Atlas</a:t>
            </a:r>
          </a:p>
        </p:txBody>
      </p:sp>
      <p:sp>
        <p:nvSpPr>
          <p:cNvPr id="240" name="Shape 24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20</a:t>
            </a:fld>
            <a:endParaRPr lang="en"/>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animEffect transition="in" filter="fade">
                                      <p:cBhvr>
                                        <p:cTn id="7" dur="1000"/>
                                        <p:tgtEl>
                                          <p:spTgt spid="2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xEl>
                                              <p:pRg st="1" end="1"/>
                                            </p:txEl>
                                          </p:spTgt>
                                        </p:tgtEl>
                                        <p:attrNameLst>
                                          <p:attrName>style.visibility</p:attrName>
                                        </p:attrNameLst>
                                      </p:cBhvr>
                                      <p:to>
                                        <p:strVal val="visible"/>
                                      </p:to>
                                    </p:set>
                                    <p:animEffect transition="in" filter="fade">
                                      <p:cBhvr>
                                        <p:cTn id="12" dur="1000"/>
                                        <p:tgtEl>
                                          <p:spTgt spid="2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
                                            <p:txEl>
                                              <p:pRg st="2" end="2"/>
                                            </p:txEl>
                                          </p:spTgt>
                                        </p:tgtEl>
                                        <p:attrNameLst>
                                          <p:attrName>style.visibility</p:attrName>
                                        </p:attrNameLst>
                                      </p:cBhvr>
                                      <p:to>
                                        <p:strVal val="visible"/>
                                      </p:to>
                                    </p:set>
                                    <p:animEffect transition="in" filter="fade">
                                      <p:cBhvr>
                                        <p:cTn id="17" dur="1000"/>
                                        <p:tgtEl>
                                          <p:spTgt spid="2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9">
                                            <p:txEl>
                                              <p:pRg st="3" end="3"/>
                                            </p:txEl>
                                          </p:spTgt>
                                        </p:tgtEl>
                                        <p:attrNameLst>
                                          <p:attrName>style.visibility</p:attrName>
                                        </p:attrNameLst>
                                      </p:cBhvr>
                                      <p:to>
                                        <p:strVal val="visible"/>
                                      </p:to>
                                    </p:set>
                                    <p:animEffect transition="in" filter="fade">
                                      <p:cBhvr>
                                        <p:cTn id="22" dur="1000"/>
                                        <p:tgtEl>
                                          <p:spTgt spid="2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9">
                                            <p:txEl>
                                              <p:pRg st="4" end="4"/>
                                            </p:txEl>
                                          </p:spTgt>
                                        </p:tgtEl>
                                        <p:attrNameLst>
                                          <p:attrName>style.visibility</p:attrName>
                                        </p:attrNameLst>
                                      </p:cBhvr>
                                      <p:to>
                                        <p:strVal val="visible"/>
                                      </p:to>
                                    </p:set>
                                    <p:animEffect transition="in" filter="fade">
                                      <p:cBhvr>
                                        <p:cTn id="27" dur="1000"/>
                                        <p:tgtEl>
                                          <p:spTgt spid="2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9">
                                            <p:txEl>
                                              <p:pRg st="5" end="5"/>
                                            </p:txEl>
                                          </p:spTgt>
                                        </p:tgtEl>
                                        <p:attrNameLst>
                                          <p:attrName>style.visibility</p:attrName>
                                        </p:attrNameLst>
                                      </p:cBhvr>
                                      <p:to>
                                        <p:strVal val="visible"/>
                                      </p:to>
                                    </p:set>
                                    <p:animEffect transition="in" filter="fade">
                                      <p:cBhvr>
                                        <p:cTn id="32" dur="1000"/>
                                        <p:tgtEl>
                                          <p:spTgt spid="2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9">
                                            <p:txEl>
                                              <p:pRg st="6" end="6"/>
                                            </p:txEl>
                                          </p:spTgt>
                                        </p:tgtEl>
                                        <p:attrNameLst>
                                          <p:attrName>style.visibility</p:attrName>
                                        </p:attrNameLst>
                                      </p:cBhvr>
                                      <p:to>
                                        <p:strVal val="visible"/>
                                      </p:to>
                                    </p:set>
                                    <p:animEffect transition="in" filter="fade">
                                      <p:cBhvr>
                                        <p:cTn id="37" dur="1000"/>
                                        <p:tgtEl>
                                          <p:spTgt spid="23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9">
                                            <p:txEl>
                                              <p:pRg st="7" end="7"/>
                                            </p:txEl>
                                          </p:spTgt>
                                        </p:tgtEl>
                                        <p:attrNameLst>
                                          <p:attrName>style.visibility</p:attrName>
                                        </p:attrNameLst>
                                      </p:cBhvr>
                                      <p:to>
                                        <p:strVal val="visible"/>
                                      </p:to>
                                    </p:set>
                                    <p:animEffect transition="in" filter="fade">
                                      <p:cBhvr>
                                        <p:cTn id="42" dur="1000"/>
                                        <p:tgtEl>
                                          <p:spTgt spid="23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9">
                                            <p:txEl>
                                              <p:pRg st="8" end="8"/>
                                            </p:txEl>
                                          </p:spTgt>
                                        </p:tgtEl>
                                        <p:attrNameLst>
                                          <p:attrName>style.visibility</p:attrName>
                                        </p:attrNameLst>
                                      </p:cBhvr>
                                      <p:to>
                                        <p:strVal val="visible"/>
                                      </p:to>
                                    </p:set>
                                    <p:animEffect transition="in" filter="fade">
                                      <p:cBhvr>
                                        <p:cTn id="47" dur="1000"/>
                                        <p:tgtEl>
                                          <p:spTgt spid="2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Ocean use categories</a:t>
            </a:r>
          </a:p>
        </p:txBody>
      </p:sp>
      <p:sp>
        <p:nvSpPr>
          <p:cNvPr id="246" name="Shape 246"/>
          <p:cNvSpPr txBox="1">
            <a:spLocks noGrp="1"/>
          </p:cNvSpPr>
          <p:nvPr>
            <p:ph type="body" idx="1"/>
          </p:nvPr>
        </p:nvSpPr>
        <p:spPr>
          <a:xfrm>
            <a:off x="311700" y="1017725"/>
            <a:ext cx="3999900" cy="3941700"/>
          </a:xfrm>
          <a:prstGeom prst="rect">
            <a:avLst/>
          </a:prstGeom>
        </p:spPr>
        <p:txBody>
          <a:bodyPr wrap="square" lIns="91425" tIns="91425" rIns="91425" bIns="91425" anchor="t" anchorCtr="0">
            <a:noAutofit/>
          </a:bodyPr>
          <a:lstStyle/>
          <a:p>
            <a:pPr lvl="0" rtl="0">
              <a:lnSpc>
                <a:spcPct val="100000"/>
              </a:lnSpc>
              <a:spcBef>
                <a:spcPts val="0"/>
              </a:spcBef>
              <a:spcAft>
                <a:spcPts val="0"/>
              </a:spcAft>
              <a:buNone/>
            </a:pPr>
            <a:r>
              <a:rPr lang="en" sz="1200" b="1"/>
              <a:t>Nonliving Resources</a:t>
            </a:r>
          </a:p>
          <a:p>
            <a:pPr marL="457200" lvl="0" indent="-228600" rtl="0">
              <a:lnSpc>
                <a:spcPct val="100000"/>
              </a:lnSpc>
              <a:spcBef>
                <a:spcPts val="0"/>
              </a:spcBef>
              <a:spcAft>
                <a:spcPts val="0"/>
              </a:spcAft>
            </a:pPr>
            <a:r>
              <a:rPr lang="en" sz="1200"/>
              <a:t>Energy Resources (n=8)</a:t>
            </a:r>
            <a:br>
              <a:rPr lang="en" sz="1200"/>
            </a:br>
            <a:r>
              <a:rPr lang="en" sz="800"/>
              <a:t>Oil Resources, Natural Gas Resources, Tides, Wind, Ocean Currents, Geothermal Resources, Ocean Thermal Resources, Solar Radiation</a:t>
            </a:r>
          </a:p>
          <a:p>
            <a:pPr marL="457200" lvl="0" indent="-228600" rtl="0">
              <a:lnSpc>
                <a:spcPct val="100000"/>
              </a:lnSpc>
              <a:spcBef>
                <a:spcPts val="0"/>
              </a:spcBef>
              <a:spcAft>
                <a:spcPts val="0"/>
              </a:spcAft>
            </a:pPr>
            <a:r>
              <a:rPr lang="en" sz="1200"/>
              <a:t>Material Resources (n=2)</a:t>
            </a:r>
            <a:br>
              <a:rPr lang="en" sz="1200"/>
            </a:br>
            <a:r>
              <a:rPr lang="en" sz="800"/>
              <a:t>Sand Resources, Mineral Resources</a:t>
            </a:r>
          </a:p>
          <a:p>
            <a:pPr marL="457200" lvl="0" indent="-228600" rtl="0">
              <a:lnSpc>
                <a:spcPct val="100000"/>
              </a:lnSpc>
              <a:spcBef>
                <a:spcPts val="0"/>
              </a:spcBef>
              <a:spcAft>
                <a:spcPts val="0"/>
              </a:spcAft>
            </a:pPr>
            <a:r>
              <a:rPr lang="en" sz="1200"/>
              <a:t>Physical/Chemical Features (n=5)</a:t>
            </a:r>
            <a:br>
              <a:rPr lang="en" sz="1200"/>
            </a:br>
            <a:r>
              <a:rPr lang="en" sz="800"/>
              <a:t>Physical Habitats and Geomorphology, Bathymetry and Elevation, Substrate, Water Column Features, Water-Quality Parameters  </a:t>
            </a:r>
          </a:p>
          <a:p>
            <a:pPr lvl="0" rtl="0">
              <a:lnSpc>
                <a:spcPct val="100000"/>
              </a:lnSpc>
              <a:spcBef>
                <a:spcPts val="0"/>
              </a:spcBef>
              <a:spcAft>
                <a:spcPts val="0"/>
              </a:spcAft>
              <a:buNone/>
            </a:pPr>
            <a:r>
              <a:rPr lang="en" sz="1200" b="1"/>
              <a:t>Living Resources </a:t>
            </a:r>
          </a:p>
          <a:p>
            <a:pPr marL="457200" lvl="0" indent="-304800" rtl="0">
              <a:lnSpc>
                <a:spcPct val="100000"/>
              </a:lnSpc>
              <a:spcBef>
                <a:spcPts val="0"/>
              </a:spcBef>
              <a:spcAft>
                <a:spcPts val="0"/>
              </a:spcAft>
              <a:buSzPct val="100000"/>
            </a:pPr>
            <a:r>
              <a:rPr lang="en" sz="1200"/>
              <a:t>Habitat</a:t>
            </a:r>
          </a:p>
          <a:p>
            <a:pPr marL="457200" lvl="0" indent="-228600" rtl="0">
              <a:lnSpc>
                <a:spcPct val="100000"/>
              </a:lnSpc>
              <a:spcBef>
                <a:spcPts val="0"/>
              </a:spcBef>
              <a:spcAft>
                <a:spcPts val="0"/>
              </a:spcAft>
            </a:pPr>
            <a:r>
              <a:rPr lang="en" sz="1200"/>
              <a:t>Ecological Functions and Services (n=2)</a:t>
            </a:r>
            <a:br>
              <a:rPr lang="en" sz="1200"/>
            </a:br>
            <a:r>
              <a:rPr lang="en" sz="800"/>
              <a:t>Biological Production, Biodiversity </a:t>
            </a:r>
          </a:p>
          <a:p>
            <a:pPr marL="457200" lvl="0" indent="-228600" rtl="0">
              <a:lnSpc>
                <a:spcPct val="100000"/>
              </a:lnSpc>
              <a:spcBef>
                <a:spcPts val="0"/>
              </a:spcBef>
              <a:spcAft>
                <a:spcPts val="0"/>
              </a:spcAft>
            </a:pPr>
            <a:r>
              <a:rPr lang="en" sz="1200"/>
              <a:t>Biological Occurrence (n=7)</a:t>
            </a:r>
            <a:br>
              <a:rPr lang="en" sz="1200"/>
            </a:br>
            <a:r>
              <a:rPr lang="en" sz="800"/>
              <a:t>Fishes, Invertebrates, Flora, Mammals, Birds, Reptiles, Invasive Species</a:t>
            </a:r>
            <a:r>
              <a:rPr lang="en" sz="1200"/>
              <a:t> </a:t>
            </a:r>
          </a:p>
          <a:p>
            <a:pPr lvl="0" rtl="0">
              <a:lnSpc>
                <a:spcPct val="100000"/>
              </a:lnSpc>
              <a:spcBef>
                <a:spcPts val="0"/>
              </a:spcBef>
              <a:spcAft>
                <a:spcPts val="0"/>
              </a:spcAft>
              <a:buNone/>
            </a:pPr>
            <a:r>
              <a:rPr lang="en" sz="1200" b="1"/>
              <a:t>Governance</a:t>
            </a:r>
            <a:r>
              <a:rPr lang="en" sz="1200"/>
              <a:t> </a:t>
            </a:r>
          </a:p>
          <a:p>
            <a:pPr marL="457200" lvl="0" indent="-304800" rtl="0">
              <a:lnSpc>
                <a:spcPct val="100000"/>
              </a:lnSpc>
              <a:spcBef>
                <a:spcPts val="0"/>
              </a:spcBef>
              <a:spcAft>
                <a:spcPts val="0"/>
              </a:spcAft>
              <a:buSzPct val="100000"/>
            </a:pPr>
            <a:r>
              <a:rPr lang="en" sz="1200"/>
              <a:t>Marine Protected Areas (MPAs) </a:t>
            </a:r>
          </a:p>
          <a:p>
            <a:pPr marL="457200" lvl="0" indent="-304800" rtl="0">
              <a:lnSpc>
                <a:spcPct val="100000"/>
              </a:lnSpc>
              <a:spcBef>
                <a:spcPts val="0"/>
              </a:spcBef>
              <a:spcAft>
                <a:spcPts val="0"/>
              </a:spcAft>
              <a:buSzPct val="100000"/>
            </a:pPr>
            <a:r>
              <a:rPr lang="en" sz="1200"/>
              <a:t>De Facto MPAs</a:t>
            </a:r>
          </a:p>
          <a:p>
            <a:pPr marL="457200" lvl="0" indent="-304800" rtl="0">
              <a:lnSpc>
                <a:spcPct val="100000"/>
              </a:lnSpc>
              <a:spcBef>
                <a:spcPts val="0"/>
              </a:spcBef>
              <a:spcAft>
                <a:spcPts val="0"/>
              </a:spcAft>
              <a:buSzPct val="100000"/>
            </a:pPr>
            <a:r>
              <a:rPr lang="en" sz="1200"/>
              <a:t>Commercial Leases </a:t>
            </a:r>
          </a:p>
          <a:p>
            <a:pPr marL="457200" lvl="0" indent="-304800" rtl="0">
              <a:lnSpc>
                <a:spcPct val="100000"/>
              </a:lnSpc>
              <a:spcBef>
                <a:spcPts val="0"/>
              </a:spcBef>
              <a:spcAft>
                <a:spcPts val="0"/>
              </a:spcAft>
              <a:buSzPct val="100000"/>
            </a:pPr>
            <a:r>
              <a:rPr lang="en" sz="1200"/>
              <a:t>Jurisdictional Boundaries </a:t>
            </a:r>
          </a:p>
          <a:p>
            <a:pPr marL="457200" lvl="0" indent="-304800" rtl="0">
              <a:lnSpc>
                <a:spcPct val="100000"/>
              </a:lnSpc>
              <a:spcBef>
                <a:spcPts val="0"/>
              </a:spcBef>
              <a:spcAft>
                <a:spcPts val="0"/>
              </a:spcAft>
              <a:buSzPct val="100000"/>
            </a:pPr>
            <a:r>
              <a:rPr lang="en" sz="1200"/>
              <a:t>Tribally Governed Areas </a:t>
            </a:r>
          </a:p>
          <a:p>
            <a:pPr marL="457200" lvl="0" indent="-304800" rtl="0">
              <a:lnSpc>
                <a:spcPct val="100000"/>
              </a:lnSpc>
              <a:spcBef>
                <a:spcPts val="0"/>
              </a:spcBef>
              <a:spcAft>
                <a:spcPts val="0"/>
              </a:spcAft>
              <a:buSzPct val="100000"/>
            </a:pPr>
            <a:r>
              <a:rPr lang="en" sz="1200"/>
              <a:t>Regulatory Use Restrictions </a:t>
            </a:r>
          </a:p>
        </p:txBody>
      </p:sp>
      <p:sp>
        <p:nvSpPr>
          <p:cNvPr id="247" name="Shape 247"/>
          <p:cNvSpPr txBox="1">
            <a:spLocks noGrp="1"/>
          </p:cNvSpPr>
          <p:nvPr>
            <p:ph type="body" idx="2"/>
          </p:nvPr>
        </p:nvSpPr>
        <p:spPr>
          <a:xfrm>
            <a:off x="4832400" y="1017725"/>
            <a:ext cx="3999900" cy="4028700"/>
          </a:xfrm>
          <a:prstGeom prst="rect">
            <a:avLst/>
          </a:prstGeom>
        </p:spPr>
        <p:txBody>
          <a:bodyPr wrap="square" lIns="91425" tIns="91425" rIns="91425" bIns="91425" anchor="t" anchorCtr="0">
            <a:noAutofit/>
          </a:bodyPr>
          <a:lstStyle/>
          <a:p>
            <a:pPr lvl="0" rtl="0">
              <a:lnSpc>
                <a:spcPct val="100000"/>
              </a:lnSpc>
              <a:spcBef>
                <a:spcPts val="0"/>
              </a:spcBef>
              <a:spcAft>
                <a:spcPts val="0"/>
              </a:spcAft>
              <a:buNone/>
            </a:pPr>
            <a:r>
              <a:rPr lang="en" sz="1200" b="1"/>
              <a:t>Ocean Uses</a:t>
            </a:r>
          </a:p>
          <a:p>
            <a:pPr marL="457200" lvl="0" indent="-228600" rtl="0">
              <a:lnSpc>
                <a:spcPct val="100000"/>
              </a:lnSpc>
              <a:spcBef>
                <a:spcPts val="0"/>
              </a:spcBef>
              <a:spcAft>
                <a:spcPts val="0"/>
              </a:spcAft>
            </a:pPr>
            <a:r>
              <a:rPr lang="en" sz="1200"/>
              <a:t>Recreational Nonextractive / Cultural Use (n=10)</a:t>
            </a:r>
            <a:br>
              <a:rPr lang="en" sz="1200"/>
            </a:br>
            <a:r>
              <a:rPr lang="en" sz="800"/>
              <a:t>Scuba/Snorkeling, Swimming, Surface Board Sports, Paddling, Sailing, Motorized Boating, Wildlife Viewing at Sea, Tide Pooling, Shore Use, Cultural Use</a:t>
            </a:r>
          </a:p>
          <a:p>
            <a:pPr marL="457200" lvl="0" indent="-228600" rtl="0">
              <a:lnSpc>
                <a:spcPct val="100000"/>
              </a:lnSpc>
              <a:spcBef>
                <a:spcPts val="0"/>
              </a:spcBef>
              <a:spcAft>
                <a:spcPts val="0"/>
              </a:spcAft>
            </a:pPr>
            <a:r>
              <a:rPr lang="en" sz="1200"/>
              <a:t>Harvesting Living Resources (n=9)</a:t>
            </a:r>
            <a:br>
              <a:rPr lang="en" sz="1200"/>
            </a:br>
            <a:r>
              <a:rPr lang="en" sz="800"/>
              <a:t>Pelagic Fishing, Fishing with Benthic Mobile Gear, Fishing with Benthic Fixed Gear, Kayak Fishing, Dive Fishing, Fishing from Shore, Gathering from Shore, Offshore Seaweed Harvest, Hunting</a:t>
            </a:r>
          </a:p>
          <a:p>
            <a:pPr marL="457200" lvl="0" indent="-228600" rtl="0">
              <a:lnSpc>
                <a:spcPct val="100000"/>
              </a:lnSpc>
              <a:spcBef>
                <a:spcPts val="0"/>
              </a:spcBef>
              <a:spcAft>
                <a:spcPts val="0"/>
              </a:spcAft>
            </a:pPr>
            <a:r>
              <a:rPr lang="en" sz="1200"/>
              <a:t>Energy Production (n=6)</a:t>
            </a:r>
            <a:br>
              <a:rPr lang="en" sz="1200"/>
            </a:br>
            <a:r>
              <a:rPr lang="en" sz="800"/>
              <a:t>Wind Energy Production, Wave Energy Production, Ocean Current Energy Production, Tidal Current Energy Production, Ocean Thermal Energy Conversion, Offshore Oil and Gas Production</a:t>
            </a:r>
          </a:p>
          <a:p>
            <a:pPr marL="457200" lvl="0" indent="-228600" rtl="0">
              <a:lnSpc>
                <a:spcPct val="100000"/>
              </a:lnSpc>
              <a:spcBef>
                <a:spcPts val="0"/>
              </a:spcBef>
              <a:spcAft>
                <a:spcPts val="0"/>
              </a:spcAft>
            </a:pPr>
            <a:r>
              <a:rPr lang="en" sz="1200"/>
              <a:t>Transportation (n=3)</a:t>
            </a:r>
            <a:br>
              <a:rPr lang="en" sz="1200"/>
            </a:br>
            <a:r>
              <a:rPr lang="en" sz="800"/>
              <a:t>Shipping, Cruise Ships, Military Vessels</a:t>
            </a:r>
          </a:p>
          <a:p>
            <a:pPr marL="457200" lvl="0" indent="-228600" rtl="0">
              <a:lnSpc>
                <a:spcPct val="100000"/>
              </a:lnSpc>
              <a:spcBef>
                <a:spcPts val="0"/>
              </a:spcBef>
              <a:spcAft>
                <a:spcPts val="0"/>
              </a:spcAft>
            </a:pPr>
            <a:r>
              <a:rPr lang="en" sz="1200"/>
              <a:t>Other Commercial/Industrial Uses (n=7)</a:t>
            </a:r>
            <a:br>
              <a:rPr lang="en" sz="1200"/>
            </a:br>
            <a:r>
              <a:rPr lang="en" sz="800"/>
              <a:t>Mining and Mineral Extraction, Offshore Aquaculture, Coastal Aquaculture, Seawater Intake, Sewage Discharge, Ocean Dumping, Underwater Transmission Cables</a:t>
            </a:r>
          </a:p>
          <a:p>
            <a:pPr lvl="0" rtl="0">
              <a:lnSpc>
                <a:spcPct val="100000"/>
              </a:lnSpc>
              <a:spcBef>
                <a:spcPts val="0"/>
              </a:spcBef>
              <a:spcAft>
                <a:spcPts val="0"/>
              </a:spcAft>
              <a:buNone/>
            </a:pPr>
            <a:r>
              <a:rPr lang="en" sz="1200" b="1"/>
              <a:t>Infrastructure</a:t>
            </a:r>
            <a:r>
              <a:rPr lang="en" sz="1200"/>
              <a:t> </a:t>
            </a:r>
          </a:p>
          <a:p>
            <a:pPr marL="457200" lvl="0" indent="-304800" rtl="0">
              <a:lnSpc>
                <a:spcPct val="100000"/>
              </a:lnSpc>
              <a:spcBef>
                <a:spcPts val="0"/>
              </a:spcBef>
              <a:spcAft>
                <a:spcPts val="0"/>
              </a:spcAft>
              <a:buSzPct val="100000"/>
            </a:pPr>
            <a:r>
              <a:rPr lang="en" sz="1200"/>
              <a:t>Ports</a:t>
            </a:r>
          </a:p>
          <a:p>
            <a:pPr marL="457200" lvl="0" indent="-304800" rtl="0">
              <a:lnSpc>
                <a:spcPct val="100000"/>
              </a:lnSpc>
              <a:spcBef>
                <a:spcPts val="0"/>
              </a:spcBef>
              <a:spcAft>
                <a:spcPts val="0"/>
              </a:spcAft>
              <a:buSzPct val="100000"/>
            </a:pPr>
            <a:r>
              <a:rPr lang="en" sz="1200"/>
              <a:t>Cables, Pipelines, and Power Grids </a:t>
            </a:r>
          </a:p>
          <a:p>
            <a:pPr marL="457200" lvl="0" indent="-304800" rtl="0">
              <a:lnSpc>
                <a:spcPct val="100000"/>
              </a:lnSpc>
              <a:spcBef>
                <a:spcPts val="0"/>
              </a:spcBef>
              <a:spcAft>
                <a:spcPts val="0"/>
              </a:spcAft>
              <a:buSzPct val="100000"/>
            </a:pPr>
            <a:r>
              <a:rPr lang="en" sz="1200"/>
              <a:t>Buoys and Navigational Aids </a:t>
            </a:r>
          </a:p>
          <a:p>
            <a:pPr marL="457200" lvl="0" indent="-304800" rtl="0">
              <a:lnSpc>
                <a:spcPct val="100000"/>
              </a:lnSpc>
              <a:spcBef>
                <a:spcPts val="0"/>
              </a:spcBef>
              <a:spcAft>
                <a:spcPts val="0"/>
              </a:spcAft>
              <a:buSzPct val="100000"/>
            </a:pPr>
            <a:r>
              <a:rPr lang="en" sz="1200"/>
              <a:t>Structures</a:t>
            </a:r>
          </a:p>
        </p:txBody>
      </p:sp>
      <p:sp>
        <p:nvSpPr>
          <p:cNvPr id="248" name="Shape 248"/>
          <p:cNvSpPr txBox="1"/>
          <p:nvPr/>
        </p:nvSpPr>
        <p:spPr>
          <a:xfrm>
            <a:off x="0" y="4865100"/>
            <a:ext cx="9144000" cy="278400"/>
          </a:xfrm>
          <a:prstGeom prst="rect">
            <a:avLst/>
          </a:prstGeom>
          <a:noFill/>
          <a:ln>
            <a:noFill/>
          </a:ln>
        </p:spPr>
        <p:txBody>
          <a:bodyPr wrap="square" lIns="91425" tIns="91425" rIns="91425" bIns="91425" anchor="t" anchorCtr="0">
            <a:noAutofit/>
          </a:bodyPr>
          <a:lstStyle/>
          <a:p>
            <a:pPr lvl="0" algn="ctr">
              <a:spcBef>
                <a:spcPts val="0"/>
              </a:spcBef>
              <a:buNone/>
            </a:pPr>
            <a:r>
              <a:rPr lang="en" sz="800">
                <a:solidFill>
                  <a:schemeClr val="lt2"/>
                </a:solidFill>
              </a:rPr>
              <a:t>Lightsom et al (2015) Data categories for marine planning. </a:t>
            </a:r>
            <a:r>
              <a:rPr lang="en" sz="800" i="1">
                <a:solidFill>
                  <a:schemeClr val="lt2"/>
                </a:solidFill>
              </a:rPr>
              <a:t>USGS Report</a:t>
            </a:r>
          </a:p>
        </p:txBody>
      </p:sp>
      <p:sp>
        <p:nvSpPr>
          <p:cNvPr id="249" name="Shape 249"/>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Ocean Use Weighting</a:t>
            </a:r>
          </a:p>
        </p:txBody>
      </p:sp>
      <p:sp>
        <p:nvSpPr>
          <p:cNvPr id="255" name="Shape 255"/>
          <p:cNvSpPr txBox="1">
            <a:spLocks noGrp="1"/>
          </p:cNvSpPr>
          <p:nvPr>
            <p:ph type="body" idx="1"/>
          </p:nvPr>
        </p:nvSpPr>
        <p:spPr>
          <a:xfrm>
            <a:off x="311700" y="1152475"/>
            <a:ext cx="8520600" cy="502500"/>
          </a:xfrm>
          <a:prstGeom prst="rect">
            <a:avLst/>
          </a:prstGeom>
        </p:spPr>
        <p:txBody>
          <a:bodyPr wrap="square" lIns="91425" tIns="91425" rIns="91425" bIns="91425" anchor="t" anchorCtr="0">
            <a:noAutofit/>
          </a:bodyPr>
          <a:lstStyle/>
          <a:p>
            <a:pPr marL="457200" lvl="0" indent="-228600">
              <a:spcBef>
                <a:spcPts val="0"/>
              </a:spcBef>
            </a:pPr>
            <a:r>
              <a:rPr lang="en"/>
              <a:t>energy x ocean use</a:t>
            </a:r>
          </a:p>
        </p:txBody>
      </p:sp>
      <p:pic>
        <p:nvPicPr>
          <p:cNvPr id="256" name="Shape 256"/>
          <p:cNvPicPr preferRelativeResize="0"/>
          <p:nvPr/>
        </p:nvPicPr>
        <p:blipFill>
          <a:blip r:embed="rId3">
            <a:alphaModFix/>
          </a:blip>
          <a:stretch>
            <a:fillRect/>
          </a:stretch>
        </p:blipFill>
        <p:spPr>
          <a:xfrm>
            <a:off x="884225" y="1655000"/>
            <a:ext cx="8090375" cy="986849"/>
          </a:xfrm>
          <a:prstGeom prst="rect">
            <a:avLst/>
          </a:prstGeom>
          <a:noFill/>
          <a:ln>
            <a:noFill/>
          </a:ln>
        </p:spPr>
      </p:pic>
      <p:pic>
        <p:nvPicPr>
          <p:cNvPr id="257" name="Shape 257"/>
          <p:cNvPicPr preferRelativeResize="0"/>
          <p:nvPr/>
        </p:nvPicPr>
        <p:blipFill>
          <a:blip r:embed="rId4">
            <a:alphaModFix/>
          </a:blip>
          <a:stretch>
            <a:fillRect/>
          </a:stretch>
        </p:blipFill>
        <p:spPr>
          <a:xfrm>
            <a:off x="1128325" y="3301425"/>
            <a:ext cx="7200900" cy="1104900"/>
          </a:xfrm>
          <a:prstGeom prst="rect">
            <a:avLst/>
          </a:prstGeom>
          <a:noFill/>
          <a:ln>
            <a:noFill/>
          </a:ln>
        </p:spPr>
      </p:pic>
      <p:grpSp>
        <p:nvGrpSpPr>
          <p:cNvPr id="258" name="Shape 258"/>
          <p:cNvGrpSpPr/>
          <p:nvPr/>
        </p:nvGrpSpPr>
        <p:grpSpPr>
          <a:xfrm>
            <a:off x="1717400" y="2230500"/>
            <a:ext cx="6336825" cy="1946675"/>
            <a:chOff x="1717400" y="2230500"/>
            <a:chExt cx="6336825" cy="1946675"/>
          </a:xfrm>
        </p:grpSpPr>
        <p:sp>
          <p:nvSpPr>
            <p:cNvPr id="259" name="Shape 259"/>
            <p:cNvSpPr/>
            <p:nvPr/>
          </p:nvSpPr>
          <p:spPr>
            <a:xfrm>
              <a:off x="1717400" y="3960275"/>
              <a:ext cx="3287400" cy="216900"/>
            </a:xfrm>
            <a:prstGeom prst="rect">
              <a:avLst/>
            </a:prstGeom>
            <a:noFill/>
            <a:ln w="2857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0" name="Shape 260"/>
            <p:cNvSpPr/>
            <p:nvPr/>
          </p:nvSpPr>
          <p:spPr>
            <a:xfrm>
              <a:off x="7277225" y="2230500"/>
              <a:ext cx="777000" cy="216900"/>
            </a:xfrm>
            <a:prstGeom prst="rect">
              <a:avLst/>
            </a:prstGeom>
            <a:noFill/>
            <a:ln w="2857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61" name="Shape 261"/>
            <p:cNvCxnSpPr>
              <a:stCxn id="259" idx="0"/>
              <a:endCxn id="260" idx="1"/>
            </p:cNvCxnSpPr>
            <p:nvPr/>
          </p:nvCxnSpPr>
          <p:spPr>
            <a:xfrm rot="10800000" flipH="1">
              <a:off x="3361100" y="2339075"/>
              <a:ext cx="3916200" cy="1621200"/>
            </a:xfrm>
            <a:prstGeom prst="straightConnector1">
              <a:avLst/>
            </a:prstGeom>
            <a:noFill/>
            <a:ln w="28575" cap="flat" cmpd="sng">
              <a:solidFill>
                <a:srgbClr val="0000FF"/>
              </a:solidFill>
              <a:prstDash val="solid"/>
              <a:round/>
              <a:headEnd type="none" w="lg" len="lg"/>
              <a:tailEnd type="triangle" w="lg" len="lg"/>
            </a:ln>
          </p:spPr>
        </p:cxnSp>
      </p:grpSp>
      <p:sp>
        <p:nvSpPr>
          <p:cNvPr id="262" name="Shape 262"/>
          <p:cNvSpPr txBox="1">
            <a:spLocks noGrp="1"/>
          </p:cNvSpPr>
          <p:nvPr>
            <p:ph type="body" idx="1"/>
          </p:nvPr>
        </p:nvSpPr>
        <p:spPr>
          <a:xfrm>
            <a:off x="311700" y="2720387"/>
            <a:ext cx="8520600" cy="502500"/>
          </a:xfrm>
          <a:prstGeom prst="rect">
            <a:avLst/>
          </a:prstGeom>
        </p:spPr>
        <p:txBody>
          <a:bodyPr wrap="square" lIns="91425" tIns="91425" rIns="91425" bIns="91425" anchor="t" anchorCtr="0">
            <a:noAutofit/>
          </a:bodyPr>
          <a:lstStyle/>
          <a:p>
            <a:pPr marL="457200" lvl="0" indent="-228600" rtl="0">
              <a:spcBef>
                <a:spcPts val="0"/>
              </a:spcBef>
            </a:pPr>
            <a:r>
              <a:rPr lang="en"/>
              <a:t>energy x ocean use - species</a:t>
            </a:r>
            <a:br>
              <a:rPr lang="en"/>
            </a:br>
            <a:endParaRPr lang="en"/>
          </a:p>
        </p:txBody>
      </p:sp>
      <p:sp>
        <p:nvSpPr>
          <p:cNvPr id="263" name="Shape 263"/>
          <p:cNvSpPr txBox="1"/>
          <p:nvPr/>
        </p:nvSpPr>
        <p:spPr>
          <a:xfrm>
            <a:off x="5085050" y="2866200"/>
            <a:ext cx="885900" cy="356700"/>
          </a:xfrm>
          <a:prstGeom prst="rect">
            <a:avLst/>
          </a:prstGeom>
          <a:solidFill>
            <a:srgbClr val="FFFFFF">
              <a:alpha val="81150"/>
            </a:srgbClr>
          </a:solidFill>
          <a:ln>
            <a:noFill/>
          </a:ln>
        </p:spPr>
        <p:txBody>
          <a:bodyPr wrap="square" lIns="91425" tIns="91425" rIns="91425" bIns="91425" anchor="t" anchorCtr="0">
            <a:noAutofit/>
          </a:bodyPr>
          <a:lstStyle/>
          <a:p>
            <a:pPr lvl="0">
              <a:spcBef>
                <a:spcPts val="0"/>
              </a:spcBef>
              <a:buNone/>
            </a:pPr>
            <a:r>
              <a:rPr lang="en">
                <a:solidFill>
                  <a:srgbClr val="0000FF"/>
                </a:solidFill>
              </a:rPr>
              <a:t>average</a:t>
            </a:r>
          </a:p>
        </p:txBody>
      </p:sp>
      <p:sp>
        <p:nvSpPr>
          <p:cNvPr id="264" name="Shape 26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22</a:t>
            </a:fld>
            <a:endParaRPr lang="en"/>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57"/>
                                        </p:tgtEl>
                                        <p:attrNameLst>
                                          <p:attrName>style.visibility</p:attrName>
                                        </p:attrNameLst>
                                      </p:cBhvr>
                                      <p:to>
                                        <p:strVal val="visible"/>
                                      </p:to>
                                    </p:set>
                                    <p:animEffect transition="in" filter="fade">
                                      <p:cBhvr>
                                        <p:cTn id="10" dur="1000"/>
                                        <p:tgtEl>
                                          <p:spTgt spid="2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8"/>
                                        </p:tgtEl>
                                        <p:attrNameLst>
                                          <p:attrName>style.visibility</p:attrName>
                                        </p:attrNameLst>
                                      </p:cBhvr>
                                      <p:to>
                                        <p:strVal val="visible"/>
                                      </p:to>
                                    </p:set>
                                    <p:animEffect transition="in" filter="fade">
                                      <p:cBhvr>
                                        <p:cTn id="15" dur="1000"/>
                                        <p:tgtEl>
                                          <p:spTgt spid="258"/>
                                        </p:tgtEl>
                                      </p:cBhvr>
                                    </p:animEffect>
                                  </p:childTnLst>
                                </p:cTn>
                              </p:par>
                              <p:par>
                                <p:cTn id="16" presetID="10" presetClass="entr" presetSubtype="0" fill="hold" nodeType="withEffect">
                                  <p:stCondLst>
                                    <p:cond delay="0"/>
                                  </p:stCondLst>
                                  <p:childTnLst>
                                    <p:set>
                                      <p:cBhvr>
                                        <p:cTn id="17" dur="1" fill="hold">
                                          <p:stCondLst>
                                            <p:cond delay="0"/>
                                          </p:stCondLst>
                                        </p:cTn>
                                        <p:tgtEl>
                                          <p:spTgt spid="263"/>
                                        </p:tgtEl>
                                        <p:attrNameLst>
                                          <p:attrName>style.visibility</p:attrName>
                                        </p:attrNameLst>
                                      </p:cBhvr>
                                      <p:to>
                                        <p:strVal val="visible"/>
                                      </p:to>
                                    </p:set>
                                    <p:animEffect transition="in" filter="fade">
                                      <p:cBhvr>
                                        <p:cTn id="18"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Tool for competing ocean uses</a:t>
            </a:r>
          </a:p>
        </p:txBody>
      </p:sp>
      <p:sp>
        <p:nvSpPr>
          <p:cNvPr id="270" name="Shape 270"/>
          <p:cNvSpPr txBox="1">
            <a:spLocks noGrp="1"/>
          </p:cNvSpPr>
          <p:nvPr>
            <p:ph type="body" idx="1"/>
          </p:nvPr>
        </p:nvSpPr>
        <p:spPr>
          <a:xfrm>
            <a:off x="4576175" y="1084199"/>
            <a:ext cx="4367100" cy="3972600"/>
          </a:xfrm>
          <a:prstGeom prst="rect">
            <a:avLst/>
          </a:prstGeom>
        </p:spPr>
        <p:txBody>
          <a:bodyPr wrap="square" lIns="91425" tIns="91425" rIns="91425" bIns="91425" anchor="t" anchorCtr="0">
            <a:noAutofit/>
          </a:bodyPr>
          <a:lstStyle/>
          <a:p>
            <a:pPr marL="457200" lvl="0" indent="-349250" rtl="0">
              <a:spcBef>
                <a:spcPts val="0"/>
              </a:spcBef>
              <a:buSzPct val="100000"/>
            </a:pPr>
            <a:r>
              <a:rPr lang="en" sz="900" dirty="0"/>
              <a:t>Functions</a:t>
            </a:r>
          </a:p>
          <a:p>
            <a:pPr marL="914400" lvl="1" indent="-228600" rtl="0">
              <a:spcBef>
                <a:spcPts val="0"/>
              </a:spcBef>
            </a:pPr>
            <a:r>
              <a:rPr lang="en" sz="700" dirty="0"/>
              <a:t>Fetch</a:t>
            </a:r>
            <a:br>
              <a:rPr lang="en" sz="700" dirty="0"/>
            </a:br>
            <a:r>
              <a:rPr lang="en" sz="500" dirty="0"/>
              <a:t>data layers from data catalogs</a:t>
            </a:r>
          </a:p>
          <a:p>
            <a:pPr marL="914400" lvl="1" indent="-228600" rtl="0">
              <a:spcBef>
                <a:spcPts val="0"/>
              </a:spcBef>
            </a:pPr>
            <a:r>
              <a:rPr lang="en" sz="700" dirty="0"/>
              <a:t>Integrate</a:t>
            </a:r>
            <a:br>
              <a:rPr lang="en" sz="700" dirty="0"/>
            </a:br>
            <a:r>
              <a:rPr lang="en" sz="500" dirty="0"/>
              <a:t>rescale layers, apply weights, aggregate</a:t>
            </a:r>
          </a:p>
          <a:p>
            <a:pPr marL="914400" lvl="1" indent="-228600" rtl="0">
              <a:spcBef>
                <a:spcPts val="0"/>
              </a:spcBef>
            </a:pPr>
            <a:r>
              <a:rPr lang="en" sz="700" dirty="0"/>
              <a:t>Visualize </a:t>
            </a:r>
            <a:br>
              <a:rPr lang="en" sz="700" dirty="0"/>
            </a:br>
            <a:r>
              <a:rPr lang="en" sz="500" dirty="0"/>
              <a:t>maps, plots, tables; static/interactive</a:t>
            </a:r>
          </a:p>
          <a:p>
            <a:pPr marL="457200" lvl="0" indent="-349250" rtl="0">
              <a:spcBef>
                <a:spcPts val="0"/>
              </a:spcBef>
              <a:buSzPct val="100000"/>
            </a:pPr>
            <a:r>
              <a:rPr lang="en" sz="900" dirty="0"/>
              <a:t>Weights</a:t>
            </a:r>
          </a:p>
          <a:p>
            <a:pPr marL="914400" lvl="1" indent="-323850" rtl="0">
              <a:spcBef>
                <a:spcPts val="0"/>
              </a:spcBef>
              <a:buSzPct val="100000"/>
            </a:pPr>
            <a:r>
              <a:rPr lang="en" sz="700" dirty="0"/>
              <a:t>Default even weighting</a:t>
            </a:r>
          </a:p>
          <a:p>
            <a:pPr marL="914400" lvl="1" indent="-323850" rtl="0">
              <a:spcBef>
                <a:spcPts val="0"/>
              </a:spcBef>
              <a:buSzPct val="100000"/>
            </a:pPr>
            <a:r>
              <a:rPr lang="en" sz="700" dirty="0"/>
              <a:t>Upload table</a:t>
            </a:r>
          </a:p>
          <a:p>
            <a:pPr marL="914400" lvl="1" indent="-323850" rtl="0">
              <a:spcBef>
                <a:spcPts val="0"/>
              </a:spcBef>
              <a:buSzPct val="100000"/>
            </a:pPr>
            <a:r>
              <a:rPr lang="en" sz="700" dirty="0"/>
              <a:t>Modify with sliders</a:t>
            </a:r>
          </a:p>
          <a:p>
            <a:pPr marL="457200" lvl="0" indent="-349250" rtl="0">
              <a:spcBef>
                <a:spcPts val="0"/>
              </a:spcBef>
              <a:buSzPct val="100000"/>
            </a:pPr>
            <a:r>
              <a:rPr lang="en" sz="900" dirty="0"/>
              <a:t>Output</a:t>
            </a:r>
          </a:p>
          <a:p>
            <a:pPr marL="914400" lvl="1" indent="-323850" rtl="0">
              <a:spcBef>
                <a:spcPts val="0"/>
              </a:spcBef>
              <a:buSzPct val="100000"/>
            </a:pPr>
            <a:r>
              <a:rPr lang="en" sz="700" dirty="0"/>
              <a:t>Report</a:t>
            </a:r>
          </a:p>
          <a:p>
            <a:pPr marL="914400" lvl="1" indent="-323850" rtl="0">
              <a:spcBef>
                <a:spcPts val="0"/>
              </a:spcBef>
              <a:buSzPct val="100000"/>
            </a:pPr>
            <a:r>
              <a:rPr lang="en" sz="700" dirty="0"/>
              <a:t>Bookmark URL</a:t>
            </a:r>
          </a:p>
        </p:txBody>
      </p:sp>
      <p:grpSp>
        <p:nvGrpSpPr>
          <p:cNvPr id="271" name="Shape 271"/>
          <p:cNvGrpSpPr/>
          <p:nvPr/>
        </p:nvGrpSpPr>
        <p:grpSpPr>
          <a:xfrm>
            <a:off x="371092" y="1598444"/>
            <a:ext cx="4044066" cy="2912869"/>
            <a:chOff x="327900" y="2506075"/>
            <a:chExt cx="3422823" cy="2465399"/>
          </a:xfrm>
        </p:grpSpPr>
        <p:pic>
          <p:nvPicPr>
            <p:cNvPr id="272" name="Shape 272"/>
            <p:cNvPicPr preferRelativeResize="0"/>
            <p:nvPr/>
          </p:nvPicPr>
          <p:blipFill>
            <a:blip r:embed="rId3">
              <a:alphaModFix/>
            </a:blip>
            <a:stretch>
              <a:fillRect/>
            </a:stretch>
          </p:blipFill>
          <p:spPr>
            <a:xfrm>
              <a:off x="327900" y="2506075"/>
              <a:ext cx="3422823" cy="2465399"/>
            </a:xfrm>
            <a:prstGeom prst="rect">
              <a:avLst/>
            </a:prstGeom>
            <a:noFill/>
            <a:ln>
              <a:noFill/>
            </a:ln>
          </p:spPr>
        </p:pic>
        <p:pic>
          <p:nvPicPr>
            <p:cNvPr id="273" name="Shape 273"/>
            <p:cNvPicPr preferRelativeResize="0"/>
            <p:nvPr/>
          </p:nvPicPr>
          <p:blipFill rotWithShape="1">
            <a:blip r:embed="rId4">
              <a:alphaModFix/>
            </a:blip>
            <a:srcRect l="70297" r="1694" b="33029"/>
            <a:stretch/>
          </p:blipFill>
          <p:spPr>
            <a:xfrm>
              <a:off x="2731524" y="2506075"/>
              <a:ext cx="958651" cy="1651101"/>
            </a:xfrm>
            <a:prstGeom prst="rect">
              <a:avLst/>
            </a:prstGeom>
            <a:noFill/>
            <a:ln>
              <a:noFill/>
            </a:ln>
          </p:spPr>
        </p:pic>
      </p:grpSp>
      <p:sp>
        <p:nvSpPr>
          <p:cNvPr id="274" name="Shape 27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23</a:t>
            </a:fld>
            <a:endParaRPr lang="en"/>
          </a:p>
        </p:txBody>
      </p:sp>
      <p:sp>
        <p:nvSpPr>
          <p:cNvPr id="275" name="Shape 275"/>
          <p:cNvSpPr txBox="1"/>
          <p:nvPr/>
        </p:nvSpPr>
        <p:spPr>
          <a:xfrm>
            <a:off x="304800" y="1250775"/>
            <a:ext cx="4262700" cy="516300"/>
          </a:xfrm>
          <a:prstGeom prst="rect">
            <a:avLst/>
          </a:prstGeom>
          <a:noFill/>
          <a:ln>
            <a:noFill/>
          </a:ln>
        </p:spPr>
        <p:txBody>
          <a:bodyPr wrap="square" lIns="91425" tIns="91425" rIns="91425" bIns="91425" anchor="ctr" anchorCtr="0">
            <a:noAutofit/>
          </a:bodyPr>
          <a:lstStyle/>
          <a:p>
            <a:pPr lvl="0" rtl="0">
              <a:lnSpc>
                <a:spcPct val="115000"/>
              </a:lnSpc>
              <a:spcBef>
                <a:spcPts val="0"/>
              </a:spcBef>
              <a:spcAft>
                <a:spcPts val="1600"/>
              </a:spcAft>
              <a:buNone/>
            </a:pPr>
            <a:r>
              <a:rPr lang="en" sz="1800">
                <a:solidFill>
                  <a:schemeClr val="dk2"/>
                </a:solidFill>
              </a:rPr>
              <a:t>Graphical User Interface (GUI)</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animEffect transition="in" filter="fade">
                                      <p:cBhvr>
                                        <p:cTn id="7" dur="1000"/>
                                        <p:tgtEl>
                                          <p:spTgt spid="2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
                                            <p:txEl>
                                              <p:pRg st="1" end="1"/>
                                            </p:txEl>
                                          </p:spTgt>
                                        </p:tgtEl>
                                        <p:attrNameLst>
                                          <p:attrName>style.visibility</p:attrName>
                                        </p:attrNameLst>
                                      </p:cBhvr>
                                      <p:to>
                                        <p:strVal val="visible"/>
                                      </p:to>
                                    </p:set>
                                    <p:animEffect transition="in" filter="fade">
                                      <p:cBhvr>
                                        <p:cTn id="12" dur="1000"/>
                                        <p:tgtEl>
                                          <p:spTgt spid="2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0">
                                            <p:txEl>
                                              <p:pRg st="2" end="2"/>
                                            </p:txEl>
                                          </p:spTgt>
                                        </p:tgtEl>
                                        <p:attrNameLst>
                                          <p:attrName>style.visibility</p:attrName>
                                        </p:attrNameLst>
                                      </p:cBhvr>
                                      <p:to>
                                        <p:strVal val="visible"/>
                                      </p:to>
                                    </p:set>
                                    <p:animEffect transition="in" filter="fade">
                                      <p:cBhvr>
                                        <p:cTn id="17" dur="1000"/>
                                        <p:tgtEl>
                                          <p:spTgt spid="2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0">
                                            <p:txEl>
                                              <p:pRg st="3" end="3"/>
                                            </p:txEl>
                                          </p:spTgt>
                                        </p:tgtEl>
                                        <p:attrNameLst>
                                          <p:attrName>style.visibility</p:attrName>
                                        </p:attrNameLst>
                                      </p:cBhvr>
                                      <p:to>
                                        <p:strVal val="visible"/>
                                      </p:to>
                                    </p:set>
                                    <p:animEffect transition="in" filter="fade">
                                      <p:cBhvr>
                                        <p:cTn id="22" dur="1000"/>
                                        <p:tgtEl>
                                          <p:spTgt spid="2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0">
                                            <p:txEl>
                                              <p:pRg st="4" end="4"/>
                                            </p:txEl>
                                          </p:spTgt>
                                        </p:tgtEl>
                                        <p:attrNameLst>
                                          <p:attrName>style.visibility</p:attrName>
                                        </p:attrNameLst>
                                      </p:cBhvr>
                                      <p:to>
                                        <p:strVal val="visible"/>
                                      </p:to>
                                    </p:set>
                                    <p:animEffect transition="in" filter="fade">
                                      <p:cBhvr>
                                        <p:cTn id="27" dur="1000"/>
                                        <p:tgtEl>
                                          <p:spTgt spid="2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0">
                                            <p:txEl>
                                              <p:pRg st="5" end="5"/>
                                            </p:txEl>
                                          </p:spTgt>
                                        </p:tgtEl>
                                        <p:attrNameLst>
                                          <p:attrName>style.visibility</p:attrName>
                                        </p:attrNameLst>
                                      </p:cBhvr>
                                      <p:to>
                                        <p:strVal val="visible"/>
                                      </p:to>
                                    </p:set>
                                    <p:animEffect transition="in" filter="fade">
                                      <p:cBhvr>
                                        <p:cTn id="32" dur="1000"/>
                                        <p:tgtEl>
                                          <p:spTgt spid="2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0">
                                            <p:txEl>
                                              <p:pRg st="6" end="6"/>
                                            </p:txEl>
                                          </p:spTgt>
                                        </p:tgtEl>
                                        <p:attrNameLst>
                                          <p:attrName>style.visibility</p:attrName>
                                        </p:attrNameLst>
                                      </p:cBhvr>
                                      <p:to>
                                        <p:strVal val="visible"/>
                                      </p:to>
                                    </p:set>
                                    <p:animEffect transition="in" filter="fade">
                                      <p:cBhvr>
                                        <p:cTn id="37" dur="1000"/>
                                        <p:tgtEl>
                                          <p:spTgt spid="2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0">
                                            <p:txEl>
                                              <p:pRg st="7" end="7"/>
                                            </p:txEl>
                                          </p:spTgt>
                                        </p:tgtEl>
                                        <p:attrNameLst>
                                          <p:attrName>style.visibility</p:attrName>
                                        </p:attrNameLst>
                                      </p:cBhvr>
                                      <p:to>
                                        <p:strVal val="visible"/>
                                      </p:to>
                                    </p:set>
                                    <p:animEffect transition="in" filter="fade">
                                      <p:cBhvr>
                                        <p:cTn id="42" dur="1000"/>
                                        <p:tgtEl>
                                          <p:spTgt spid="27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0">
                                            <p:txEl>
                                              <p:pRg st="8" end="8"/>
                                            </p:txEl>
                                          </p:spTgt>
                                        </p:tgtEl>
                                        <p:attrNameLst>
                                          <p:attrName>style.visibility</p:attrName>
                                        </p:attrNameLst>
                                      </p:cBhvr>
                                      <p:to>
                                        <p:strVal val="visible"/>
                                      </p:to>
                                    </p:set>
                                    <p:animEffect transition="in" filter="fade">
                                      <p:cBhvr>
                                        <p:cTn id="47" dur="1000"/>
                                        <p:tgtEl>
                                          <p:spTgt spid="27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0">
                                            <p:txEl>
                                              <p:pRg st="9" end="9"/>
                                            </p:txEl>
                                          </p:spTgt>
                                        </p:tgtEl>
                                        <p:attrNameLst>
                                          <p:attrName>style.visibility</p:attrName>
                                        </p:attrNameLst>
                                      </p:cBhvr>
                                      <p:to>
                                        <p:strVal val="visible"/>
                                      </p:to>
                                    </p:set>
                                    <p:animEffect transition="in" filter="fade">
                                      <p:cBhvr>
                                        <p:cTn id="52" dur="1000"/>
                                        <p:tgtEl>
                                          <p:spTgt spid="27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0">
                                            <p:txEl>
                                              <p:pRg st="10" end="10"/>
                                            </p:txEl>
                                          </p:spTgt>
                                        </p:tgtEl>
                                        <p:attrNameLst>
                                          <p:attrName>style.visibility</p:attrName>
                                        </p:attrNameLst>
                                      </p:cBhvr>
                                      <p:to>
                                        <p:strVal val="visible"/>
                                      </p:to>
                                    </p:set>
                                    <p:animEffect transition="in" filter="fade">
                                      <p:cBhvr>
                                        <p:cTn id="57" dur="1000"/>
                                        <p:tgtEl>
                                          <p:spTgt spid="27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Future Work</a:t>
            </a:r>
          </a:p>
        </p:txBody>
      </p:sp>
      <p:sp>
        <p:nvSpPr>
          <p:cNvPr id="281" name="Shape 281"/>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228600" rtl="0">
              <a:spcBef>
                <a:spcPts val="0"/>
              </a:spcBef>
            </a:pPr>
            <a:r>
              <a:rPr lang="en"/>
              <a:t>Detailed Parameters &amp; Models</a:t>
            </a:r>
          </a:p>
          <a:p>
            <a:pPr marL="914400" lvl="1" indent="-228600" rtl="0">
              <a:spcBef>
                <a:spcPts val="0"/>
              </a:spcBef>
            </a:pPr>
            <a:r>
              <a:rPr lang="en"/>
              <a:t>Qualitative Index → Quantitative Units</a:t>
            </a:r>
          </a:p>
          <a:p>
            <a:pPr marL="914400" lvl="1" indent="-228600" rtl="0">
              <a:spcBef>
                <a:spcPts val="0"/>
              </a:spcBef>
            </a:pPr>
            <a:r>
              <a:rPr lang="en"/>
              <a:t>General Implementation → Specific Configurations</a:t>
            </a:r>
            <a:br>
              <a:rPr lang="en"/>
            </a:br>
            <a:endParaRPr lang="en"/>
          </a:p>
          <a:p>
            <a:pPr marL="457200" lvl="0" indent="-228600" rtl="0">
              <a:spcBef>
                <a:spcPts val="0"/>
              </a:spcBef>
            </a:pPr>
            <a:r>
              <a:rPr lang="en"/>
              <a:t>Application Sandwich</a:t>
            </a:r>
            <a:br>
              <a:rPr lang="en"/>
            </a:br>
            <a:endParaRPr lang="en"/>
          </a:p>
        </p:txBody>
      </p:sp>
      <p:sp>
        <p:nvSpPr>
          <p:cNvPr id="282" name="Shape 282"/>
          <p:cNvSpPr/>
          <p:nvPr/>
        </p:nvSpPr>
        <p:spPr>
          <a:xfrm>
            <a:off x="1023350" y="2644225"/>
            <a:ext cx="1744200" cy="5235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
              <a:t>Portal: Catalog</a:t>
            </a:r>
          </a:p>
        </p:txBody>
      </p:sp>
      <p:sp>
        <p:nvSpPr>
          <p:cNvPr id="283" name="Shape 283"/>
          <p:cNvSpPr/>
          <p:nvPr/>
        </p:nvSpPr>
        <p:spPr>
          <a:xfrm>
            <a:off x="1023225" y="4400550"/>
            <a:ext cx="1744200" cy="5235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Portal: Community</a:t>
            </a:r>
          </a:p>
        </p:txBody>
      </p:sp>
      <p:sp>
        <p:nvSpPr>
          <p:cNvPr id="284" name="Shape 284"/>
          <p:cNvSpPr/>
          <p:nvPr/>
        </p:nvSpPr>
        <p:spPr>
          <a:xfrm>
            <a:off x="2767525" y="3403700"/>
            <a:ext cx="1690775" cy="619425"/>
          </a:xfrm>
          <a:prstGeom prst="flowChartPreparation">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
              <a:t>App: Uses</a:t>
            </a:r>
          </a:p>
        </p:txBody>
      </p:sp>
      <p:cxnSp>
        <p:nvCxnSpPr>
          <p:cNvPr id="285" name="Shape 285"/>
          <p:cNvCxnSpPr>
            <a:stCxn id="282" idx="3"/>
            <a:endCxn id="284" idx="0"/>
          </p:cNvCxnSpPr>
          <p:nvPr/>
        </p:nvCxnSpPr>
        <p:spPr>
          <a:xfrm>
            <a:off x="2767550" y="2905975"/>
            <a:ext cx="845400" cy="497700"/>
          </a:xfrm>
          <a:prstGeom prst="straightConnector1">
            <a:avLst/>
          </a:prstGeom>
          <a:noFill/>
          <a:ln w="9525" cap="flat" cmpd="sng">
            <a:solidFill>
              <a:schemeClr val="dk2"/>
            </a:solidFill>
            <a:prstDash val="solid"/>
            <a:round/>
            <a:headEnd type="none" w="lg" len="lg"/>
            <a:tailEnd type="triangle" w="lg" len="lg"/>
          </a:ln>
        </p:spPr>
      </p:cxnSp>
      <p:cxnSp>
        <p:nvCxnSpPr>
          <p:cNvPr id="286" name="Shape 286"/>
          <p:cNvCxnSpPr>
            <a:stCxn id="284" idx="2"/>
            <a:endCxn id="283" idx="3"/>
          </p:cNvCxnSpPr>
          <p:nvPr/>
        </p:nvCxnSpPr>
        <p:spPr>
          <a:xfrm flipH="1">
            <a:off x="2767512" y="4023125"/>
            <a:ext cx="845400" cy="639300"/>
          </a:xfrm>
          <a:prstGeom prst="straightConnector1">
            <a:avLst/>
          </a:prstGeom>
          <a:noFill/>
          <a:ln w="9525" cap="flat" cmpd="sng">
            <a:solidFill>
              <a:schemeClr val="dk2"/>
            </a:solidFill>
            <a:prstDash val="solid"/>
            <a:round/>
            <a:headEnd type="none" w="lg" len="lg"/>
            <a:tailEnd type="triangle" w="lg" len="lg"/>
          </a:ln>
        </p:spPr>
      </p:cxnSp>
      <p:sp>
        <p:nvSpPr>
          <p:cNvPr id="287" name="Shape 287"/>
          <p:cNvSpPr txBox="1"/>
          <p:nvPr/>
        </p:nvSpPr>
        <p:spPr>
          <a:xfrm>
            <a:off x="2767524" y="2904625"/>
            <a:ext cx="1744200" cy="339300"/>
          </a:xfrm>
          <a:prstGeom prst="rect">
            <a:avLst/>
          </a:prstGeom>
          <a:noFill/>
          <a:ln>
            <a:noFill/>
          </a:ln>
        </p:spPr>
        <p:txBody>
          <a:bodyPr wrap="square" lIns="91425" tIns="91425" rIns="91425" bIns="91425" anchor="t" anchorCtr="0">
            <a:noAutofit/>
          </a:bodyPr>
          <a:lstStyle/>
          <a:p>
            <a:pPr lvl="0" algn="ctr">
              <a:spcBef>
                <a:spcPts val="0"/>
              </a:spcBef>
              <a:buNone/>
            </a:pPr>
            <a:r>
              <a:rPr lang="en">
                <a:solidFill>
                  <a:schemeClr val="lt2"/>
                </a:solidFill>
              </a:rPr>
              <a:t>consume</a:t>
            </a:r>
          </a:p>
        </p:txBody>
      </p:sp>
      <p:sp>
        <p:nvSpPr>
          <p:cNvPr id="288" name="Shape 288"/>
          <p:cNvSpPr txBox="1"/>
          <p:nvPr/>
        </p:nvSpPr>
        <p:spPr>
          <a:xfrm>
            <a:off x="2767550" y="4096925"/>
            <a:ext cx="1690800" cy="3393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chemeClr val="lt2"/>
                </a:solidFill>
              </a:rPr>
              <a:t>publish</a:t>
            </a:r>
          </a:p>
        </p:txBody>
      </p:sp>
      <p:sp>
        <p:nvSpPr>
          <p:cNvPr id="289" name="Shape 289"/>
          <p:cNvSpPr txBox="1"/>
          <p:nvPr/>
        </p:nvSpPr>
        <p:spPr>
          <a:xfrm>
            <a:off x="4321000" y="2407950"/>
            <a:ext cx="4247400" cy="2735400"/>
          </a:xfrm>
          <a:prstGeom prst="rect">
            <a:avLst/>
          </a:prstGeom>
          <a:noFill/>
          <a:ln>
            <a:noFill/>
          </a:ln>
        </p:spPr>
        <p:txBody>
          <a:bodyPr wrap="square" lIns="91425" tIns="91425" rIns="91425" bIns="91425" anchor="t" anchorCtr="0">
            <a:noAutofit/>
          </a:bodyPr>
          <a:lstStyle/>
          <a:p>
            <a:pPr lvl="0" rtl="0">
              <a:spcBef>
                <a:spcPts val="0"/>
              </a:spcBef>
              <a:buNone/>
            </a:pPr>
            <a:r>
              <a:rPr lang="en" sz="1200" b="1" dirty="0">
                <a:solidFill>
                  <a:schemeClr val="dk2"/>
                </a:solidFill>
              </a:rPr>
              <a:t>Portal: Catalog</a:t>
            </a:r>
          </a:p>
          <a:p>
            <a:pPr marL="457200" lvl="0" indent="-304800" rtl="0">
              <a:spcBef>
                <a:spcPts val="0"/>
              </a:spcBef>
              <a:buClr>
                <a:schemeClr val="dk2"/>
              </a:buClr>
              <a:buSzPct val="100000"/>
              <a:buChar char="-"/>
            </a:pPr>
            <a:r>
              <a:rPr lang="en" sz="1200" dirty="0">
                <a:solidFill>
                  <a:schemeClr val="dk2"/>
                </a:solidFill>
              </a:rPr>
              <a:t>Curate catalog of data layers</a:t>
            </a:r>
          </a:p>
          <a:p>
            <a:pPr marL="457200" lvl="0" indent="-304800" rtl="0">
              <a:spcBef>
                <a:spcPts val="0"/>
              </a:spcBef>
              <a:buClr>
                <a:schemeClr val="dk2"/>
              </a:buClr>
              <a:buSzPct val="100000"/>
              <a:buChar char="-"/>
            </a:pPr>
            <a:r>
              <a:rPr lang="en" sz="1200" dirty="0">
                <a:solidFill>
                  <a:schemeClr val="dk2"/>
                </a:solidFill>
              </a:rPr>
              <a:t>Make available online via web services</a:t>
            </a:r>
            <a:br>
              <a:rPr lang="en" sz="1200" dirty="0">
                <a:solidFill>
                  <a:schemeClr val="dk2"/>
                </a:solidFill>
              </a:rPr>
            </a:br>
            <a:endParaRPr lang="en" sz="1200" dirty="0">
              <a:solidFill>
                <a:schemeClr val="dk2"/>
              </a:solidFill>
            </a:endParaRPr>
          </a:p>
          <a:p>
            <a:pPr lvl="0" rtl="0">
              <a:spcBef>
                <a:spcPts val="0"/>
              </a:spcBef>
              <a:buNone/>
            </a:pPr>
            <a:r>
              <a:rPr lang="en" sz="1200" b="1" dirty="0">
                <a:solidFill>
                  <a:schemeClr val="dk2"/>
                </a:solidFill>
              </a:rPr>
              <a:t>App: Competing Uses</a:t>
            </a:r>
          </a:p>
          <a:p>
            <a:pPr marL="457200" lvl="0" indent="-304800" rtl="0">
              <a:spcBef>
                <a:spcPts val="0"/>
              </a:spcBef>
              <a:buClr>
                <a:schemeClr val="dk2"/>
              </a:buClr>
              <a:buSzPct val="100000"/>
              <a:buChar char="-"/>
            </a:pPr>
            <a:r>
              <a:rPr lang="en" sz="1200" dirty="0">
                <a:solidFill>
                  <a:schemeClr val="dk2"/>
                </a:solidFill>
              </a:rPr>
              <a:t>Integrate layers for siting, permit prep</a:t>
            </a:r>
          </a:p>
          <a:p>
            <a:pPr marL="457200" lvl="0" indent="-304800" rtl="0">
              <a:spcBef>
                <a:spcPts val="0"/>
              </a:spcBef>
              <a:buClr>
                <a:schemeClr val="dk2"/>
              </a:buClr>
              <a:buSzPct val="100000"/>
              <a:buChar char="-"/>
            </a:pPr>
            <a:r>
              <a:rPr lang="en" sz="1200" dirty="0">
                <a:solidFill>
                  <a:schemeClr val="dk2"/>
                </a:solidFill>
              </a:rPr>
              <a:t>Enter weights and other parameters</a:t>
            </a:r>
          </a:p>
          <a:p>
            <a:pPr marL="457200" lvl="0" indent="-304800" rtl="0">
              <a:spcBef>
                <a:spcPts val="0"/>
              </a:spcBef>
              <a:buClr>
                <a:schemeClr val="dk2"/>
              </a:buClr>
              <a:buSzPct val="100000"/>
              <a:buChar char="-"/>
            </a:pPr>
            <a:r>
              <a:rPr lang="en" sz="1200" dirty="0">
                <a:solidFill>
                  <a:schemeClr val="dk2"/>
                </a:solidFill>
              </a:rPr>
              <a:t>Run models</a:t>
            </a:r>
          </a:p>
          <a:p>
            <a:pPr marL="457200" lvl="0" indent="-304800" rtl="0">
              <a:spcBef>
                <a:spcPts val="0"/>
              </a:spcBef>
              <a:buClr>
                <a:schemeClr val="dk2"/>
              </a:buClr>
              <a:buSzPct val="100000"/>
              <a:buChar char="-"/>
            </a:pPr>
            <a:r>
              <a:rPr lang="en" sz="1200" dirty="0">
                <a:solidFill>
                  <a:schemeClr val="dk2"/>
                </a:solidFill>
              </a:rPr>
              <a:t>Output results as static reports, interactive app</a:t>
            </a:r>
            <a:br>
              <a:rPr lang="en" sz="1200" dirty="0">
                <a:solidFill>
                  <a:schemeClr val="dk2"/>
                </a:solidFill>
              </a:rPr>
            </a:br>
            <a:endParaRPr lang="en" sz="1200" dirty="0">
              <a:solidFill>
                <a:schemeClr val="dk2"/>
              </a:solidFill>
            </a:endParaRPr>
          </a:p>
          <a:p>
            <a:pPr lvl="0" rtl="0">
              <a:spcBef>
                <a:spcPts val="0"/>
              </a:spcBef>
              <a:buNone/>
            </a:pPr>
            <a:r>
              <a:rPr lang="en" sz="1200" b="1" dirty="0">
                <a:solidFill>
                  <a:schemeClr val="dk2"/>
                </a:solidFill>
              </a:rPr>
              <a:t>Portal: Community</a:t>
            </a:r>
          </a:p>
          <a:p>
            <a:pPr marL="457200" lvl="0" indent="-304800" rtl="0">
              <a:spcBef>
                <a:spcPts val="0"/>
              </a:spcBef>
              <a:buClr>
                <a:schemeClr val="dk2"/>
              </a:buClr>
              <a:buSzPct val="100000"/>
              <a:buChar char="-"/>
            </a:pPr>
            <a:r>
              <a:rPr lang="en" sz="1200" dirty="0">
                <a:solidFill>
                  <a:schemeClr val="dk2"/>
                </a:solidFill>
              </a:rPr>
              <a:t>Spatially comment</a:t>
            </a:r>
          </a:p>
          <a:p>
            <a:pPr marL="457200" lvl="0" indent="-304800" rtl="0">
              <a:spcBef>
                <a:spcPts val="0"/>
              </a:spcBef>
              <a:buClr>
                <a:schemeClr val="dk2"/>
              </a:buClr>
              <a:buSzPct val="100000"/>
              <a:buChar char="-"/>
            </a:pPr>
            <a:r>
              <a:rPr lang="en" sz="1200" dirty="0">
                <a:solidFill>
                  <a:schemeClr val="dk2"/>
                </a:solidFill>
              </a:rPr>
              <a:t>Internally vet proposals</a:t>
            </a:r>
          </a:p>
          <a:p>
            <a:pPr marL="457200" lvl="0" indent="-304800" rtl="0">
              <a:spcBef>
                <a:spcPts val="0"/>
              </a:spcBef>
              <a:buClr>
                <a:schemeClr val="dk2"/>
              </a:buClr>
              <a:buSzPct val="100000"/>
              <a:buChar char="-"/>
            </a:pPr>
            <a:r>
              <a:rPr lang="en" sz="1200" dirty="0">
                <a:solidFill>
                  <a:schemeClr val="dk2"/>
                </a:solidFill>
              </a:rPr>
              <a:t>Externally engage stakeholders</a:t>
            </a:r>
          </a:p>
        </p:txBody>
      </p:sp>
      <p:sp>
        <p:nvSpPr>
          <p:cNvPr id="290" name="Shape 290"/>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24</a:t>
            </a:fld>
            <a:endParaRPr lang="en"/>
          </a:p>
        </p:txBody>
      </p:sp>
      <p:grpSp>
        <p:nvGrpSpPr>
          <p:cNvPr id="291" name="Shape 291"/>
          <p:cNvGrpSpPr/>
          <p:nvPr/>
        </p:nvGrpSpPr>
        <p:grpSpPr>
          <a:xfrm>
            <a:off x="7191600" y="4368306"/>
            <a:ext cx="1338702" cy="628543"/>
            <a:chOff x="7191600" y="4368306"/>
            <a:chExt cx="1338702" cy="628543"/>
          </a:xfrm>
        </p:grpSpPr>
        <p:pic>
          <p:nvPicPr>
            <p:cNvPr id="292" name="Shape 292"/>
            <p:cNvPicPr preferRelativeResize="0"/>
            <p:nvPr/>
          </p:nvPicPr>
          <p:blipFill>
            <a:blip r:embed="rId3">
              <a:alphaModFix/>
            </a:blip>
            <a:stretch>
              <a:fillRect/>
            </a:stretch>
          </p:blipFill>
          <p:spPr>
            <a:xfrm>
              <a:off x="7191600" y="4368306"/>
              <a:ext cx="1334824" cy="305893"/>
            </a:xfrm>
            <a:prstGeom prst="rect">
              <a:avLst/>
            </a:prstGeom>
            <a:noFill/>
            <a:ln>
              <a:noFill/>
            </a:ln>
          </p:spPr>
        </p:pic>
        <p:grpSp>
          <p:nvGrpSpPr>
            <p:cNvPr id="293" name="Shape 293"/>
            <p:cNvGrpSpPr/>
            <p:nvPr/>
          </p:nvGrpSpPr>
          <p:grpSpPr>
            <a:xfrm>
              <a:off x="7191600" y="4703625"/>
              <a:ext cx="1338702" cy="293225"/>
              <a:chOff x="7191600" y="4703625"/>
              <a:chExt cx="1338702" cy="293225"/>
            </a:xfrm>
          </p:grpSpPr>
          <p:pic>
            <p:nvPicPr>
              <p:cNvPr id="294" name="Shape 294"/>
              <p:cNvPicPr preferRelativeResize="0"/>
              <p:nvPr/>
            </p:nvPicPr>
            <p:blipFill rotWithShape="1">
              <a:blip r:embed="rId4">
                <a:alphaModFix/>
              </a:blip>
              <a:srcRect r="75041"/>
              <a:stretch/>
            </p:blipFill>
            <p:spPr>
              <a:xfrm>
                <a:off x="7191600" y="4723200"/>
                <a:ext cx="333150" cy="273650"/>
              </a:xfrm>
              <a:prstGeom prst="rect">
                <a:avLst/>
              </a:prstGeom>
              <a:noFill/>
              <a:ln>
                <a:noFill/>
              </a:ln>
            </p:spPr>
          </p:pic>
          <p:pic>
            <p:nvPicPr>
              <p:cNvPr id="295" name="Shape 295"/>
              <p:cNvPicPr preferRelativeResize="0"/>
              <p:nvPr/>
            </p:nvPicPr>
            <p:blipFill rotWithShape="1">
              <a:blip r:embed="rId5">
                <a:alphaModFix/>
              </a:blip>
              <a:srcRect l="24670"/>
              <a:stretch/>
            </p:blipFill>
            <p:spPr>
              <a:xfrm>
                <a:off x="7524750" y="4703625"/>
                <a:ext cx="1005552" cy="273650"/>
              </a:xfrm>
              <a:prstGeom prst="rect">
                <a:avLst/>
              </a:prstGeom>
              <a:noFill/>
              <a:ln>
                <a:noFill/>
              </a:ln>
            </p:spPr>
          </p:pic>
        </p:gr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animEffect transition="in" filter="fade">
                                      <p:cBhvr>
                                        <p:cTn id="7" dur="1000"/>
                                        <p:tgtEl>
                                          <p:spTgt spid="2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1">
                                            <p:txEl>
                                              <p:pRg st="1" end="1"/>
                                            </p:txEl>
                                          </p:spTgt>
                                        </p:tgtEl>
                                        <p:attrNameLst>
                                          <p:attrName>style.visibility</p:attrName>
                                        </p:attrNameLst>
                                      </p:cBhvr>
                                      <p:to>
                                        <p:strVal val="visible"/>
                                      </p:to>
                                    </p:set>
                                    <p:animEffect transition="in" filter="fade">
                                      <p:cBhvr>
                                        <p:cTn id="12" dur="1000"/>
                                        <p:tgtEl>
                                          <p:spTgt spid="2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1">
                                            <p:txEl>
                                              <p:pRg st="2" end="2"/>
                                            </p:txEl>
                                          </p:spTgt>
                                        </p:tgtEl>
                                        <p:attrNameLst>
                                          <p:attrName>style.visibility</p:attrName>
                                        </p:attrNameLst>
                                      </p:cBhvr>
                                      <p:to>
                                        <p:strVal val="visible"/>
                                      </p:to>
                                    </p:set>
                                    <p:animEffect transition="in" filter="fade">
                                      <p:cBhvr>
                                        <p:cTn id="17" dur="1000"/>
                                        <p:tgtEl>
                                          <p:spTgt spid="2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1">
                                            <p:txEl>
                                              <p:pRg st="3" end="3"/>
                                            </p:txEl>
                                          </p:spTgt>
                                        </p:tgtEl>
                                        <p:attrNameLst>
                                          <p:attrName>style.visibility</p:attrName>
                                        </p:attrNameLst>
                                      </p:cBhvr>
                                      <p:to>
                                        <p:strVal val="visible"/>
                                      </p:to>
                                    </p:set>
                                    <p:animEffect transition="in" filter="fade">
                                      <p:cBhvr>
                                        <p:cTn id="22" dur="1000"/>
                                        <p:tgtEl>
                                          <p:spTgt spid="28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82"/>
                                        </p:tgtEl>
                                        <p:attrNameLst>
                                          <p:attrName>style.visibility</p:attrName>
                                        </p:attrNameLst>
                                      </p:cBhvr>
                                      <p:to>
                                        <p:strVal val="visible"/>
                                      </p:to>
                                    </p:set>
                                    <p:animEffect transition="in" filter="fade">
                                      <p:cBhvr>
                                        <p:cTn id="25" dur="1000"/>
                                        <p:tgtEl>
                                          <p:spTgt spid="282"/>
                                        </p:tgtEl>
                                      </p:cBhvr>
                                    </p:animEffect>
                                  </p:childTnLst>
                                </p:cTn>
                              </p:par>
                              <p:par>
                                <p:cTn id="26" presetID="10" presetClass="entr" presetSubtype="0" fill="hold" nodeType="withEffect">
                                  <p:stCondLst>
                                    <p:cond delay="0"/>
                                  </p:stCondLst>
                                  <p:childTnLst>
                                    <p:set>
                                      <p:cBhvr>
                                        <p:cTn id="27" dur="1" fill="hold">
                                          <p:stCondLst>
                                            <p:cond delay="0"/>
                                          </p:stCondLst>
                                        </p:cTn>
                                        <p:tgtEl>
                                          <p:spTgt spid="283"/>
                                        </p:tgtEl>
                                        <p:attrNameLst>
                                          <p:attrName>style.visibility</p:attrName>
                                        </p:attrNameLst>
                                      </p:cBhvr>
                                      <p:to>
                                        <p:strVal val="visible"/>
                                      </p:to>
                                    </p:set>
                                    <p:animEffect transition="in" filter="fade">
                                      <p:cBhvr>
                                        <p:cTn id="28" dur="1000"/>
                                        <p:tgtEl>
                                          <p:spTgt spid="283"/>
                                        </p:tgtEl>
                                      </p:cBhvr>
                                    </p:animEffect>
                                  </p:childTnLst>
                                </p:cTn>
                              </p:par>
                              <p:par>
                                <p:cTn id="29" presetID="10" presetClass="entr" presetSubtype="0" fill="hold" nodeType="withEffect">
                                  <p:stCondLst>
                                    <p:cond delay="0"/>
                                  </p:stCondLst>
                                  <p:childTnLst>
                                    <p:set>
                                      <p:cBhvr>
                                        <p:cTn id="30" dur="1" fill="hold">
                                          <p:stCondLst>
                                            <p:cond delay="0"/>
                                          </p:stCondLst>
                                        </p:cTn>
                                        <p:tgtEl>
                                          <p:spTgt spid="284"/>
                                        </p:tgtEl>
                                        <p:attrNameLst>
                                          <p:attrName>style.visibility</p:attrName>
                                        </p:attrNameLst>
                                      </p:cBhvr>
                                      <p:to>
                                        <p:strVal val="visible"/>
                                      </p:to>
                                    </p:set>
                                    <p:animEffect transition="in" filter="fade">
                                      <p:cBhvr>
                                        <p:cTn id="31" dur="1000"/>
                                        <p:tgtEl>
                                          <p:spTgt spid="284"/>
                                        </p:tgtEl>
                                      </p:cBhvr>
                                    </p:animEffect>
                                  </p:childTnLst>
                                </p:cTn>
                              </p:par>
                              <p:par>
                                <p:cTn id="32" presetID="10" presetClass="entr" presetSubtype="0" fill="hold" nodeType="withEffect">
                                  <p:stCondLst>
                                    <p:cond delay="0"/>
                                  </p:stCondLst>
                                  <p:childTnLst>
                                    <p:set>
                                      <p:cBhvr>
                                        <p:cTn id="33" dur="1" fill="hold">
                                          <p:stCondLst>
                                            <p:cond delay="0"/>
                                          </p:stCondLst>
                                        </p:cTn>
                                        <p:tgtEl>
                                          <p:spTgt spid="285"/>
                                        </p:tgtEl>
                                        <p:attrNameLst>
                                          <p:attrName>style.visibility</p:attrName>
                                        </p:attrNameLst>
                                      </p:cBhvr>
                                      <p:to>
                                        <p:strVal val="visible"/>
                                      </p:to>
                                    </p:set>
                                    <p:animEffect transition="in" filter="fade">
                                      <p:cBhvr>
                                        <p:cTn id="34" dur="1000"/>
                                        <p:tgtEl>
                                          <p:spTgt spid="285"/>
                                        </p:tgtEl>
                                      </p:cBhvr>
                                    </p:animEffect>
                                  </p:childTnLst>
                                </p:cTn>
                              </p:par>
                              <p:par>
                                <p:cTn id="35" presetID="10" presetClass="entr" presetSubtype="0" fill="hold" nodeType="withEffect">
                                  <p:stCondLst>
                                    <p:cond delay="0"/>
                                  </p:stCondLst>
                                  <p:childTnLst>
                                    <p:set>
                                      <p:cBhvr>
                                        <p:cTn id="36" dur="1" fill="hold">
                                          <p:stCondLst>
                                            <p:cond delay="0"/>
                                          </p:stCondLst>
                                        </p:cTn>
                                        <p:tgtEl>
                                          <p:spTgt spid="286"/>
                                        </p:tgtEl>
                                        <p:attrNameLst>
                                          <p:attrName>style.visibility</p:attrName>
                                        </p:attrNameLst>
                                      </p:cBhvr>
                                      <p:to>
                                        <p:strVal val="visible"/>
                                      </p:to>
                                    </p:set>
                                    <p:animEffect transition="in" filter="fade">
                                      <p:cBhvr>
                                        <p:cTn id="37" dur="1000"/>
                                        <p:tgtEl>
                                          <p:spTgt spid="286"/>
                                        </p:tgtEl>
                                      </p:cBhvr>
                                    </p:animEffect>
                                  </p:childTnLst>
                                </p:cTn>
                              </p:par>
                              <p:par>
                                <p:cTn id="38" presetID="10" presetClass="entr" presetSubtype="0" fill="hold" nodeType="withEffect">
                                  <p:stCondLst>
                                    <p:cond delay="0"/>
                                  </p:stCondLst>
                                  <p:childTnLst>
                                    <p:set>
                                      <p:cBhvr>
                                        <p:cTn id="39" dur="1" fill="hold">
                                          <p:stCondLst>
                                            <p:cond delay="0"/>
                                          </p:stCondLst>
                                        </p:cTn>
                                        <p:tgtEl>
                                          <p:spTgt spid="287"/>
                                        </p:tgtEl>
                                        <p:attrNameLst>
                                          <p:attrName>style.visibility</p:attrName>
                                        </p:attrNameLst>
                                      </p:cBhvr>
                                      <p:to>
                                        <p:strVal val="visible"/>
                                      </p:to>
                                    </p:set>
                                    <p:animEffect transition="in" filter="fade">
                                      <p:cBhvr>
                                        <p:cTn id="40" dur="1000"/>
                                        <p:tgtEl>
                                          <p:spTgt spid="287"/>
                                        </p:tgtEl>
                                      </p:cBhvr>
                                    </p:animEffect>
                                  </p:childTnLst>
                                </p:cTn>
                              </p:par>
                              <p:par>
                                <p:cTn id="41" presetID="10" presetClass="entr" presetSubtype="0" fill="hold" nodeType="withEffect">
                                  <p:stCondLst>
                                    <p:cond delay="0"/>
                                  </p:stCondLst>
                                  <p:childTnLst>
                                    <p:set>
                                      <p:cBhvr>
                                        <p:cTn id="42" dur="1" fill="hold">
                                          <p:stCondLst>
                                            <p:cond delay="0"/>
                                          </p:stCondLst>
                                        </p:cTn>
                                        <p:tgtEl>
                                          <p:spTgt spid="288"/>
                                        </p:tgtEl>
                                        <p:attrNameLst>
                                          <p:attrName>style.visibility</p:attrName>
                                        </p:attrNameLst>
                                      </p:cBhvr>
                                      <p:to>
                                        <p:strVal val="visible"/>
                                      </p:to>
                                    </p:set>
                                    <p:animEffect transition="in" filter="fade">
                                      <p:cBhvr>
                                        <p:cTn id="43" dur="1000"/>
                                        <p:tgtEl>
                                          <p:spTgt spid="28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9">
                                            <p:txEl>
                                              <p:pRg st="0" end="0"/>
                                            </p:txEl>
                                          </p:spTgt>
                                        </p:tgtEl>
                                        <p:attrNameLst>
                                          <p:attrName>style.visibility</p:attrName>
                                        </p:attrNameLst>
                                      </p:cBhvr>
                                      <p:to>
                                        <p:strVal val="visible"/>
                                      </p:to>
                                    </p:set>
                                    <p:animEffect transition="in" filter="fade">
                                      <p:cBhvr>
                                        <p:cTn id="48" dur="1000"/>
                                        <p:tgtEl>
                                          <p:spTgt spid="289">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89">
                                            <p:txEl>
                                              <p:pRg st="1" end="1"/>
                                            </p:txEl>
                                          </p:spTgt>
                                        </p:tgtEl>
                                        <p:attrNameLst>
                                          <p:attrName>style.visibility</p:attrName>
                                        </p:attrNameLst>
                                      </p:cBhvr>
                                      <p:to>
                                        <p:strVal val="visible"/>
                                      </p:to>
                                    </p:set>
                                    <p:animEffect transition="in" filter="fade">
                                      <p:cBhvr>
                                        <p:cTn id="53" dur="1000"/>
                                        <p:tgtEl>
                                          <p:spTgt spid="289">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89">
                                            <p:txEl>
                                              <p:pRg st="2" end="2"/>
                                            </p:txEl>
                                          </p:spTgt>
                                        </p:tgtEl>
                                        <p:attrNameLst>
                                          <p:attrName>style.visibility</p:attrName>
                                        </p:attrNameLst>
                                      </p:cBhvr>
                                      <p:to>
                                        <p:strVal val="visible"/>
                                      </p:to>
                                    </p:set>
                                    <p:animEffect transition="in" filter="fade">
                                      <p:cBhvr>
                                        <p:cTn id="58" dur="1000"/>
                                        <p:tgtEl>
                                          <p:spTgt spid="28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89">
                                            <p:txEl>
                                              <p:pRg st="3" end="3"/>
                                            </p:txEl>
                                          </p:spTgt>
                                        </p:tgtEl>
                                        <p:attrNameLst>
                                          <p:attrName>style.visibility</p:attrName>
                                        </p:attrNameLst>
                                      </p:cBhvr>
                                      <p:to>
                                        <p:strVal val="visible"/>
                                      </p:to>
                                    </p:set>
                                    <p:animEffect transition="in" filter="fade">
                                      <p:cBhvr>
                                        <p:cTn id="63" dur="1000"/>
                                        <p:tgtEl>
                                          <p:spTgt spid="289">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89">
                                            <p:txEl>
                                              <p:pRg st="4" end="4"/>
                                            </p:txEl>
                                          </p:spTgt>
                                        </p:tgtEl>
                                        <p:attrNameLst>
                                          <p:attrName>style.visibility</p:attrName>
                                        </p:attrNameLst>
                                      </p:cBhvr>
                                      <p:to>
                                        <p:strVal val="visible"/>
                                      </p:to>
                                    </p:set>
                                    <p:animEffect transition="in" filter="fade">
                                      <p:cBhvr>
                                        <p:cTn id="68" dur="1000"/>
                                        <p:tgtEl>
                                          <p:spTgt spid="289">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89">
                                            <p:txEl>
                                              <p:pRg st="5" end="5"/>
                                            </p:txEl>
                                          </p:spTgt>
                                        </p:tgtEl>
                                        <p:attrNameLst>
                                          <p:attrName>style.visibility</p:attrName>
                                        </p:attrNameLst>
                                      </p:cBhvr>
                                      <p:to>
                                        <p:strVal val="visible"/>
                                      </p:to>
                                    </p:set>
                                    <p:animEffect transition="in" filter="fade">
                                      <p:cBhvr>
                                        <p:cTn id="73" dur="1000"/>
                                        <p:tgtEl>
                                          <p:spTgt spid="289">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89">
                                            <p:txEl>
                                              <p:pRg st="6" end="6"/>
                                            </p:txEl>
                                          </p:spTgt>
                                        </p:tgtEl>
                                        <p:attrNameLst>
                                          <p:attrName>style.visibility</p:attrName>
                                        </p:attrNameLst>
                                      </p:cBhvr>
                                      <p:to>
                                        <p:strVal val="visible"/>
                                      </p:to>
                                    </p:set>
                                    <p:animEffect transition="in" filter="fade">
                                      <p:cBhvr>
                                        <p:cTn id="78" dur="1000"/>
                                        <p:tgtEl>
                                          <p:spTgt spid="289">
                                            <p:txEl>
                                              <p:pRg st="6" end="6"/>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89">
                                            <p:txEl>
                                              <p:pRg st="7" end="7"/>
                                            </p:txEl>
                                          </p:spTgt>
                                        </p:tgtEl>
                                        <p:attrNameLst>
                                          <p:attrName>style.visibility</p:attrName>
                                        </p:attrNameLst>
                                      </p:cBhvr>
                                      <p:to>
                                        <p:strVal val="visible"/>
                                      </p:to>
                                    </p:set>
                                    <p:animEffect transition="in" filter="fade">
                                      <p:cBhvr>
                                        <p:cTn id="83" dur="1000"/>
                                        <p:tgtEl>
                                          <p:spTgt spid="289">
                                            <p:txEl>
                                              <p:pRg st="7" end="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89">
                                            <p:txEl>
                                              <p:pRg st="8" end="8"/>
                                            </p:txEl>
                                          </p:spTgt>
                                        </p:tgtEl>
                                        <p:attrNameLst>
                                          <p:attrName>style.visibility</p:attrName>
                                        </p:attrNameLst>
                                      </p:cBhvr>
                                      <p:to>
                                        <p:strVal val="visible"/>
                                      </p:to>
                                    </p:set>
                                    <p:animEffect transition="in" filter="fade">
                                      <p:cBhvr>
                                        <p:cTn id="88" dur="1000"/>
                                        <p:tgtEl>
                                          <p:spTgt spid="289">
                                            <p:txEl>
                                              <p:pRg st="8" end="8"/>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289">
                                            <p:txEl>
                                              <p:pRg st="9" end="9"/>
                                            </p:txEl>
                                          </p:spTgt>
                                        </p:tgtEl>
                                        <p:attrNameLst>
                                          <p:attrName>style.visibility</p:attrName>
                                        </p:attrNameLst>
                                      </p:cBhvr>
                                      <p:to>
                                        <p:strVal val="visible"/>
                                      </p:to>
                                    </p:set>
                                    <p:animEffect transition="in" filter="fade">
                                      <p:cBhvr>
                                        <p:cTn id="93" dur="1000"/>
                                        <p:tgtEl>
                                          <p:spTgt spid="289">
                                            <p:txEl>
                                              <p:pRg st="9" end="9"/>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89">
                                            <p:txEl>
                                              <p:pRg st="10" end="10"/>
                                            </p:txEl>
                                          </p:spTgt>
                                        </p:tgtEl>
                                        <p:attrNameLst>
                                          <p:attrName>style.visibility</p:attrName>
                                        </p:attrNameLst>
                                      </p:cBhvr>
                                      <p:to>
                                        <p:strVal val="visible"/>
                                      </p:to>
                                    </p:set>
                                    <p:animEffect transition="in" filter="fade">
                                      <p:cBhvr>
                                        <p:cTn id="98" dur="1000"/>
                                        <p:tgtEl>
                                          <p:spTgt spid="289">
                                            <p:txEl>
                                              <p:pRg st="10" end="1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89">
                                            <p:txEl>
                                              <p:pRg st="11" end="11"/>
                                            </p:txEl>
                                          </p:spTgt>
                                        </p:tgtEl>
                                        <p:attrNameLst>
                                          <p:attrName>style.visibility</p:attrName>
                                        </p:attrNameLst>
                                      </p:cBhvr>
                                      <p:to>
                                        <p:strVal val="visible"/>
                                      </p:to>
                                    </p:set>
                                    <p:animEffect transition="in" filter="fade">
                                      <p:cBhvr>
                                        <p:cTn id="103" dur="1000"/>
                                        <p:tgtEl>
                                          <p:spTgt spid="289">
                                            <p:txEl>
                                              <p:pRg st="11" end="1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91"/>
                                        </p:tgtEl>
                                        <p:attrNameLst>
                                          <p:attrName>style.visibility</p:attrName>
                                        </p:attrNameLst>
                                      </p:cBhvr>
                                      <p:to>
                                        <p:strVal val="visible"/>
                                      </p:to>
                                    </p:set>
                                    <p:animEffect transition="in" filter="fade">
                                      <p:cBhvr>
                                        <p:cTn id="108"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671250" y="2141250"/>
            <a:ext cx="7852200" cy="861000"/>
          </a:xfrm>
          <a:prstGeom prst="rect">
            <a:avLst/>
          </a:prstGeom>
        </p:spPr>
        <p:txBody>
          <a:bodyPr wrap="square" lIns="91425" tIns="91425" rIns="91425" bIns="91425" anchor="ctr" anchorCtr="0">
            <a:noAutofit/>
          </a:bodyPr>
          <a:lstStyle/>
          <a:p>
            <a:pPr lvl="0">
              <a:spcBef>
                <a:spcPts val="0"/>
              </a:spcBef>
              <a:buNone/>
            </a:pPr>
            <a:r>
              <a:rPr lang="en"/>
              <a:t>Thank you</a:t>
            </a:r>
          </a:p>
          <a:p>
            <a:pPr lvl="0">
              <a:spcBef>
                <a:spcPts val="0"/>
              </a:spcBef>
              <a:buNone/>
            </a:pPr>
            <a:endParaRPr/>
          </a:p>
          <a:p>
            <a:pPr lvl="0">
              <a:spcBef>
                <a:spcPts val="0"/>
              </a:spcBef>
              <a:buNone/>
            </a:pPr>
            <a:r>
              <a:rPr lang="en"/>
              <a:t>comments / questions most welcome</a:t>
            </a:r>
          </a:p>
          <a:p>
            <a:pPr lvl="0">
              <a:spcBef>
                <a:spcPts val="0"/>
              </a:spcBef>
              <a:buNone/>
            </a:pPr>
            <a:endParaRPr/>
          </a:p>
          <a:p>
            <a:pPr lvl="0">
              <a:spcBef>
                <a:spcPts val="0"/>
              </a:spcBef>
              <a:buNone/>
            </a:pPr>
            <a:r>
              <a:rPr lang="en" u="sng">
                <a:solidFill>
                  <a:schemeClr val="hlink"/>
                </a:solidFill>
                <a:hlinkClick r:id="rId3"/>
              </a:rPr>
              <a:t>ben@ecoquants.com</a:t>
            </a:r>
            <a:r>
              <a:rPr lang="en"/>
              <a:t> </a:t>
            </a:r>
          </a:p>
        </p:txBody>
      </p:sp>
      <p:sp>
        <p:nvSpPr>
          <p:cNvPr id="301" name="Shape 30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25</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Outline</a:t>
            </a:r>
          </a:p>
        </p:txBody>
      </p:sp>
      <p:sp>
        <p:nvSpPr>
          <p:cNvPr id="76" name="Shape 7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81000" rtl="0">
              <a:spcBef>
                <a:spcPts val="0"/>
              </a:spcBef>
              <a:buSzPct val="100000"/>
            </a:pPr>
            <a:r>
              <a:rPr lang="en" sz="2400"/>
              <a:t>Challenges</a:t>
            </a:r>
          </a:p>
          <a:p>
            <a:pPr marL="457200" lvl="0" indent="-381000" rtl="0">
              <a:spcBef>
                <a:spcPts val="0"/>
              </a:spcBef>
              <a:buSzPct val="100000"/>
            </a:pPr>
            <a:r>
              <a:rPr lang="en" sz="2400"/>
              <a:t>Past Approaches</a:t>
            </a:r>
          </a:p>
          <a:p>
            <a:pPr marL="457200" lvl="0" indent="-381000" rtl="0">
              <a:spcBef>
                <a:spcPts val="0"/>
              </a:spcBef>
              <a:buSzPct val="100000"/>
            </a:pPr>
            <a:r>
              <a:rPr lang="en" sz="2400"/>
              <a:t>Present Cable Analysis</a:t>
            </a:r>
          </a:p>
          <a:p>
            <a:pPr marL="457200" lvl="0" indent="-381000" rtl="0">
              <a:spcBef>
                <a:spcPts val="0"/>
              </a:spcBef>
              <a:buSzPct val="100000"/>
            </a:pPr>
            <a:r>
              <a:rPr lang="en" sz="2400"/>
              <a:t>Future Competing Use Analysis</a:t>
            </a:r>
          </a:p>
        </p:txBody>
      </p:sp>
      <p:sp>
        <p:nvSpPr>
          <p:cNvPr id="77" name="Shape 7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671250" y="2141250"/>
            <a:ext cx="7852200" cy="861000"/>
          </a:xfrm>
          <a:prstGeom prst="rect">
            <a:avLst/>
          </a:prstGeom>
        </p:spPr>
        <p:txBody>
          <a:bodyPr wrap="square" lIns="91425" tIns="91425" rIns="91425" bIns="91425" anchor="ctr" anchorCtr="0">
            <a:noAutofit/>
          </a:bodyPr>
          <a:lstStyle/>
          <a:p>
            <a:pPr lvl="0">
              <a:spcBef>
                <a:spcPts val="0"/>
              </a:spcBef>
              <a:buNone/>
            </a:pPr>
            <a:r>
              <a:rPr lang="en"/>
              <a:t>Challenges</a:t>
            </a:r>
          </a:p>
        </p:txBody>
      </p:sp>
      <p:sp>
        <p:nvSpPr>
          <p:cNvPr id="83" name="Shape 8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Crowded ocean</a:t>
            </a:r>
          </a:p>
        </p:txBody>
      </p:sp>
      <p:pic>
        <p:nvPicPr>
          <p:cNvPr id="89" name="Shape 89"/>
          <p:cNvPicPr preferRelativeResize="0"/>
          <p:nvPr/>
        </p:nvPicPr>
        <p:blipFill>
          <a:blip r:embed="rId3">
            <a:alphaModFix/>
          </a:blip>
          <a:stretch>
            <a:fillRect/>
          </a:stretch>
        </p:blipFill>
        <p:spPr>
          <a:xfrm>
            <a:off x="152400" y="1170125"/>
            <a:ext cx="5425199" cy="3820973"/>
          </a:xfrm>
          <a:prstGeom prst="rect">
            <a:avLst/>
          </a:prstGeom>
          <a:noFill/>
          <a:ln>
            <a:noFill/>
          </a:ln>
        </p:spPr>
      </p:pic>
      <p:grpSp>
        <p:nvGrpSpPr>
          <p:cNvPr id="90" name="Shape 90"/>
          <p:cNvGrpSpPr/>
          <p:nvPr/>
        </p:nvGrpSpPr>
        <p:grpSpPr>
          <a:xfrm>
            <a:off x="5751151" y="1170124"/>
            <a:ext cx="3163800" cy="3348574"/>
            <a:chOff x="5751150" y="1170125"/>
            <a:chExt cx="3163800" cy="3348574"/>
          </a:xfrm>
        </p:grpSpPr>
        <p:pic>
          <p:nvPicPr>
            <p:cNvPr id="91" name="Shape 91"/>
            <p:cNvPicPr preferRelativeResize="0"/>
            <p:nvPr/>
          </p:nvPicPr>
          <p:blipFill>
            <a:blip r:embed="rId4">
              <a:alphaModFix/>
            </a:blip>
            <a:stretch>
              <a:fillRect/>
            </a:stretch>
          </p:blipFill>
          <p:spPr>
            <a:xfrm>
              <a:off x="5751149" y="1170125"/>
              <a:ext cx="3163799" cy="1796724"/>
            </a:xfrm>
            <a:prstGeom prst="rect">
              <a:avLst/>
            </a:prstGeom>
            <a:noFill/>
            <a:ln>
              <a:noFill/>
            </a:ln>
          </p:spPr>
        </p:pic>
        <p:pic>
          <p:nvPicPr>
            <p:cNvPr id="92" name="Shape 92"/>
            <p:cNvPicPr preferRelativeResize="0"/>
            <p:nvPr/>
          </p:nvPicPr>
          <p:blipFill>
            <a:blip r:embed="rId5">
              <a:alphaModFix/>
            </a:blip>
            <a:stretch>
              <a:fillRect/>
            </a:stretch>
          </p:blipFill>
          <p:spPr>
            <a:xfrm>
              <a:off x="5751150" y="2966850"/>
              <a:ext cx="3163800" cy="1551849"/>
            </a:xfrm>
            <a:prstGeom prst="rect">
              <a:avLst/>
            </a:prstGeom>
            <a:noFill/>
            <a:ln>
              <a:noFill/>
            </a:ln>
          </p:spPr>
        </p:pic>
      </p:grpSp>
      <p:sp>
        <p:nvSpPr>
          <p:cNvPr id="93" name="Shape 93"/>
          <p:cNvSpPr txBox="1"/>
          <p:nvPr/>
        </p:nvSpPr>
        <p:spPr>
          <a:xfrm>
            <a:off x="5751150" y="4591450"/>
            <a:ext cx="3163800" cy="572700"/>
          </a:xfrm>
          <a:prstGeom prst="rect">
            <a:avLst/>
          </a:prstGeom>
          <a:noFill/>
          <a:ln>
            <a:noFill/>
          </a:ln>
        </p:spPr>
        <p:txBody>
          <a:bodyPr wrap="square" lIns="91425" tIns="91425" rIns="91425" bIns="91425" anchor="t" anchorCtr="0">
            <a:noAutofit/>
          </a:bodyPr>
          <a:lstStyle/>
          <a:p>
            <a:pPr lvl="0">
              <a:spcBef>
                <a:spcPts val="0"/>
              </a:spcBef>
              <a:buNone/>
            </a:pPr>
            <a:r>
              <a:rPr lang="en" sz="1100">
                <a:solidFill>
                  <a:schemeClr val="lt2"/>
                </a:solidFill>
              </a:rPr>
              <a:t>Crowder et al (2006) Resolving Mismatches in U.S. Ocean Governance. </a:t>
            </a:r>
            <a:r>
              <a:rPr lang="en" sz="1100" i="1">
                <a:solidFill>
                  <a:schemeClr val="lt2"/>
                </a:solidFill>
              </a:rPr>
              <a:t>Science</a:t>
            </a:r>
          </a:p>
        </p:txBody>
      </p:sp>
      <p:sp>
        <p:nvSpPr>
          <p:cNvPr id="94" name="Shape 9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Many data layers, how to synthesize?</a:t>
            </a:r>
          </a:p>
        </p:txBody>
      </p:sp>
      <p:grpSp>
        <p:nvGrpSpPr>
          <p:cNvPr id="100" name="Shape 100"/>
          <p:cNvGrpSpPr/>
          <p:nvPr/>
        </p:nvGrpSpPr>
        <p:grpSpPr>
          <a:xfrm>
            <a:off x="1765909" y="1191295"/>
            <a:ext cx="5612181" cy="3862309"/>
            <a:chOff x="1196062" y="1191295"/>
            <a:chExt cx="5612181" cy="3862309"/>
          </a:xfrm>
        </p:grpSpPr>
        <p:pic>
          <p:nvPicPr>
            <p:cNvPr id="101" name="Shape 101"/>
            <p:cNvPicPr preferRelativeResize="0"/>
            <p:nvPr/>
          </p:nvPicPr>
          <p:blipFill rotWithShape="1">
            <a:blip r:embed="rId3">
              <a:alphaModFix/>
            </a:blip>
            <a:srcRect t="39404"/>
            <a:stretch/>
          </p:blipFill>
          <p:spPr>
            <a:xfrm>
              <a:off x="1196062" y="1642277"/>
              <a:ext cx="5612181" cy="3411326"/>
            </a:xfrm>
            <a:prstGeom prst="rect">
              <a:avLst/>
            </a:prstGeom>
            <a:noFill/>
            <a:ln>
              <a:noFill/>
            </a:ln>
          </p:spPr>
        </p:pic>
        <p:pic>
          <p:nvPicPr>
            <p:cNvPr id="102" name="Shape 102"/>
            <p:cNvPicPr preferRelativeResize="0"/>
            <p:nvPr/>
          </p:nvPicPr>
          <p:blipFill rotWithShape="1">
            <a:blip r:embed="rId3">
              <a:alphaModFix/>
            </a:blip>
            <a:srcRect b="91286"/>
            <a:stretch/>
          </p:blipFill>
          <p:spPr>
            <a:xfrm>
              <a:off x="1196062" y="1191295"/>
              <a:ext cx="5612181" cy="490534"/>
            </a:xfrm>
            <a:prstGeom prst="rect">
              <a:avLst/>
            </a:prstGeom>
            <a:noFill/>
            <a:ln>
              <a:noFill/>
            </a:ln>
          </p:spPr>
        </p:pic>
      </p:grpSp>
      <p:sp>
        <p:nvSpPr>
          <p:cNvPr id="103" name="Shape 10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n"/>
              <a:t>Environmental interactions are complex</a:t>
            </a:r>
          </a:p>
        </p:txBody>
      </p:sp>
      <p:sp>
        <p:nvSpPr>
          <p:cNvPr id="109" name="Shape 109"/>
          <p:cNvSpPr txBox="1"/>
          <p:nvPr/>
        </p:nvSpPr>
        <p:spPr>
          <a:xfrm>
            <a:off x="3407850" y="4802750"/>
            <a:ext cx="2328300" cy="371100"/>
          </a:xfrm>
          <a:prstGeom prst="rect">
            <a:avLst/>
          </a:prstGeom>
          <a:noFill/>
          <a:ln>
            <a:noFill/>
          </a:ln>
        </p:spPr>
        <p:txBody>
          <a:bodyPr wrap="square" lIns="91425" tIns="91425" rIns="91425" bIns="91425" anchor="t" anchorCtr="0">
            <a:noAutofit/>
          </a:bodyPr>
          <a:lstStyle/>
          <a:p>
            <a:pPr lvl="0">
              <a:spcBef>
                <a:spcPts val="0"/>
              </a:spcBef>
              <a:buNone/>
            </a:pPr>
            <a:r>
              <a:rPr lang="en">
                <a:solidFill>
                  <a:schemeClr val="lt2"/>
                </a:solidFill>
              </a:rPr>
              <a:t>Goodale &amp; Milman (2016) </a:t>
            </a:r>
          </a:p>
        </p:txBody>
      </p:sp>
      <p:pic>
        <p:nvPicPr>
          <p:cNvPr id="110" name="Shape 110"/>
          <p:cNvPicPr preferRelativeResize="0"/>
          <p:nvPr/>
        </p:nvPicPr>
        <p:blipFill>
          <a:blip r:embed="rId3">
            <a:alphaModFix/>
          </a:blip>
          <a:stretch>
            <a:fillRect/>
          </a:stretch>
        </p:blipFill>
        <p:spPr>
          <a:xfrm>
            <a:off x="2001418" y="980500"/>
            <a:ext cx="5141163" cy="3822250"/>
          </a:xfrm>
          <a:prstGeom prst="rect">
            <a:avLst/>
          </a:prstGeom>
          <a:noFill/>
          <a:ln>
            <a:noFill/>
          </a:ln>
        </p:spPr>
      </p:pic>
      <p:sp>
        <p:nvSpPr>
          <p:cNvPr id="111" name="Shape 11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71250" y="2141250"/>
            <a:ext cx="7852200" cy="861000"/>
          </a:xfrm>
          <a:prstGeom prst="rect">
            <a:avLst/>
          </a:prstGeom>
        </p:spPr>
        <p:txBody>
          <a:bodyPr wrap="square" lIns="91425" tIns="91425" rIns="91425" bIns="91425" anchor="ctr" anchorCtr="0">
            <a:noAutofit/>
          </a:bodyPr>
          <a:lstStyle/>
          <a:p>
            <a:pPr lvl="0" rtl="0">
              <a:spcBef>
                <a:spcPts val="0"/>
              </a:spcBef>
              <a:buNone/>
            </a:pPr>
            <a:r>
              <a:rPr lang="en"/>
              <a:t>Past Approaches</a:t>
            </a:r>
          </a:p>
        </p:txBody>
      </p:sp>
      <p:sp>
        <p:nvSpPr>
          <p:cNvPr id="117" name="Shape 11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123077"/>
            <a:ext cx="8520600" cy="572700"/>
          </a:xfrm>
          <a:prstGeom prst="rect">
            <a:avLst/>
          </a:prstGeom>
        </p:spPr>
        <p:txBody>
          <a:bodyPr wrap="square" lIns="91425" tIns="91425" rIns="91425" bIns="91425" anchor="t" anchorCtr="0">
            <a:noAutofit/>
          </a:bodyPr>
          <a:lstStyle/>
          <a:p>
            <a:pPr lvl="0" rtl="0">
              <a:spcBef>
                <a:spcPts val="0"/>
              </a:spcBef>
              <a:buNone/>
            </a:pPr>
            <a:r>
              <a:rPr lang="en" dirty="0"/>
              <a:t>Wind Energy Areas: stakeholder process (BOEM)</a:t>
            </a:r>
          </a:p>
        </p:txBody>
      </p:sp>
      <p:sp>
        <p:nvSpPr>
          <p:cNvPr id="123" name="Shape 123"/>
          <p:cNvSpPr txBox="1"/>
          <p:nvPr/>
        </p:nvSpPr>
        <p:spPr>
          <a:xfrm>
            <a:off x="0" y="4826225"/>
            <a:ext cx="9144000" cy="317400"/>
          </a:xfrm>
          <a:prstGeom prst="rect">
            <a:avLst/>
          </a:prstGeom>
          <a:noFill/>
          <a:ln>
            <a:noFill/>
          </a:ln>
        </p:spPr>
        <p:txBody>
          <a:bodyPr wrap="square" lIns="91425" tIns="91425" rIns="91425" bIns="91425" anchor="t" anchorCtr="0">
            <a:noAutofit/>
          </a:bodyPr>
          <a:lstStyle/>
          <a:p>
            <a:pPr lvl="0" algn="ctr" rtl="0">
              <a:spcBef>
                <a:spcPts val="0"/>
              </a:spcBef>
              <a:buClr>
                <a:schemeClr val="dk1"/>
              </a:buClr>
              <a:buFont typeface="Arial"/>
              <a:buNone/>
            </a:pPr>
            <a:r>
              <a:rPr lang="en">
                <a:solidFill>
                  <a:schemeClr val="lt2"/>
                </a:solidFill>
              </a:rPr>
              <a:t>Musial et al. (2017) 2016 Offshore Wind Technologies Market Report. </a:t>
            </a:r>
            <a:r>
              <a:rPr lang="en" i="1">
                <a:solidFill>
                  <a:schemeClr val="lt2"/>
                </a:solidFill>
              </a:rPr>
              <a:t>NREL</a:t>
            </a:r>
          </a:p>
          <a:p>
            <a:pPr lvl="0" algn="ctr" rtl="0">
              <a:spcBef>
                <a:spcPts val="0"/>
              </a:spcBef>
              <a:buClr>
                <a:schemeClr val="dk1"/>
              </a:buClr>
              <a:buFont typeface="Arial"/>
              <a:buNone/>
            </a:pPr>
            <a:endParaRPr>
              <a:solidFill>
                <a:schemeClr val="lt2"/>
              </a:solidFill>
            </a:endParaRPr>
          </a:p>
          <a:p>
            <a:pPr lvl="0" algn="ctr" rtl="0">
              <a:spcBef>
                <a:spcPts val="0"/>
              </a:spcBef>
              <a:buClr>
                <a:schemeClr val="dk1"/>
              </a:buClr>
              <a:buFont typeface="Arial"/>
              <a:buNone/>
            </a:pPr>
            <a:endParaRPr>
              <a:solidFill>
                <a:schemeClr val="lt2"/>
              </a:solidFill>
            </a:endParaRPr>
          </a:p>
          <a:p>
            <a:pPr lvl="0" algn="ctr" rtl="0">
              <a:spcBef>
                <a:spcPts val="0"/>
              </a:spcBef>
              <a:buNone/>
            </a:pPr>
            <a:endParaRPr>
              <a:solidFill>
                <a:schemeClr val="lt2"/>
              </a:solidFill>
            </a:endParaRPr>
          </a:p>
        </p:txBody>
      </p:sp>
      <p:pic>
        <p:nvPicPr>
          <p:cNvPr id="124" name="Shape 124"/>
          <p:cNvPicPr preferRelativeResize="0"/>
          <p:nvPr/>
        </p:nvPicPr>
        <p:blipFill>
          <a:blip r:embed="rId3">
            <a:alphaModFix/>
          </a:blip>
          <a:stretch>
            <a:fillRect/>
          </a:stretch>
        </p:blipFill>
        <p:spPr>
          <a:xfrm>
            <a:off x="200875" y="1170125"/>
            <a:ext cx="3473126" cy="3503700"/>
          </a:xfrm>
          <a:prstGeom prst="rect">
            <a:avLst/>
          </a:prstGeom>
          <a:noFill/>
          <a:ln>
            <a:noFill/>
          </a:ln>
        </p:spPr>
      </p:pic>
      <p:pic>
        <p:nvPicPr>
          <p:cNvPr id="125" name="Shape 125"/>
          <p:cNvPicPr preferRelativeResize="0"/>
          <p:nvPr/>
        </p:nvPicPr>
        <p:blipFill>
          <a:blip r:embed="rId4">
            <a:alphaModFix/>
          </a:blip>
          <a:stretch>
            <a:fillRect/>
          </a:stretch>
        </p:blipFill>
        <p:spPr>
          <a:xfrm>
            <a:off x="3747926" y="1170125"/>
            <a:ext cx="2652417" cy="3503700"/>
          </a:xfrm>
          <a:prstGeom prst="rect">
            <a:avLst/>
          </a:prstGeom>
          <a:noFill/>
          <a:ln>
            <a:noFill/>
          </a:ln>
        </p:spPr>
      </p:pic>
      <p:pic>
        <p:nvPicPr>
          <p:cNvPr id="126" name="Shape 126"/>
          <p:cNvPicPr preferRelativeResize="0"/>
          <p:nvPr/>
        </p:nvPicPr>
        <p:blipFill>
          <a:blip r:embed="rId5">
            <a:alphaModFix/>
          </a:blip>
          <a:stretch>
            <a:fillRect/>
          </a:stretch>
        </p:blipFill>
        <p:spPr>
          <a:xfrm>
            <a:off x="6482442" y="1170125"/>
            <a:ext cx="2509157" cy="3503700"/>
          </a:xfrm>
          <a:prstGeom prst="rect">
            <a:avLst/>
          </a:prstGeom>
          <a:noFill/>
          <a:ln>
            <a:noFill/>
          </a:ln>
        </p:spPr>
      </p:pic>
      <p:sp>
        <p:nvSpPr>
          <p:cNvPr id="127" name="Shape 127"/>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9</a:t>
            </a:fld>
            <a:endParaRPr lang="en"/>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978</Words>
  <Application>Microsoft Macintosh PowerPoint</Application>
  <PresentationFormat>On-screen Show (16:9)</PresentationFormat>
  <Paragraphs>229</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Average</vt:lpstr>
      <vt:lpstr>Oswald</vt:lpstr>
      <vt:lpstr>Slate</vt:lpstr>
      <vt:lpstr>Evaluating Competing Uses for Marine Renewable Energy</vt:lpstr>
      <vt:lpstr>Need for marine renewable energy</vt:lpstr>
      <vt:lpstr>Outline</vt:lpstr>
      <vt:lpstr>Challenges</vt:lpstr>
      <vt:lpstr>Crowded ocean</vt:lpstr>
      <vt:lpstr>Many data layers, how to synthesize?</vt:lpstr>
      <vt:lpstr>Environmental interactions are complex</vt:lpstr>
      <vt:lpstr>Past Approaches</vt:lpstr>
      <vt:lpstr>Wind Energy Areas: stakeholder process (BOEM)</vt:lpstr>
      <vt:lpstr>Ocean uses</vt:lpstr>
      <vt:lpstr>User defined weights</vt:lpstr>
      <vt:lpstr>Expert derived weights</vt:lpstr>
      <vt:lpstr>Open data science tools - Ocean Health Index </vt:lpstr>
      <vt:lpstr>Spatial decision support system</vt:lpstr>
      <vt:lpstr>Present Cable Analysis</vt:lpstr>
      <vt:lpstr>Submarine cable safety product</vt:lpstr>
      <vt:lpstr>Depth-varying cable buffer</vt:lpstr>
      <vt:lpstr>Overlap of cable buffers with energy resources</vt:lpstr>
      <vt:lpstr>Future Competing Uses Analysis</vt:lpstr>
      <vt:lpstr>Future NREL Competing Use Work</vt:lpstr>
      <vt:lpstr>Ocean use categories</vt:lpstr>
      <vt:lpstr>Ocean Use Weighting</vt:lpstr>
      <vt:lpstr>Tool for competing ocean uses</vt:lpstr>
      <vt:lpstr>Future Work</vt:lpstr>
      <vt:lpstr>Thank you  comments / questions most welcome  ben@ecoquants.com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Competing Uses for Marine Renewable Energy</dc:title>
  <cp:lastModifiedBy>Benjamin Best</cp:lastModifiedBy>
  <cp:revision>1</cp:revision>
  <dcterms:modified xsi:type="dcterms:W3CDTF">2017-09-27T16:21:08Z</dcterms:modified>
</cp:coreProperties>
</file>